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Lst>
  <p:notesMasterIdLst>
    <p:notesMasterId r:id="rId14"/>
  </p:notesMasterIdLst>
  <p:sldIdLst>
    <p:sldId id="256" r:id="rId3"/>
    <p:sldId id="260" r:id="rId4"/>
    <p:sldId id="270" r:id="rId5"/>
    <p:sldId id="277" r:id="rId6"/>
    <p:sldId id="263" r:id="rId7"/>
    <p:sldId id="273" r:id="rId8"/>
    <p:sldId id="272" r:id="rId9"/>
    <p:sldId id="266" r:id="rId10"/>
    <p:sldId id="274" r:id="rId11"/>
    <p:sldId id="275" r:id="rId12"/>
    <p:sldId id="27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DFFE1C-F0FF-415B-ADEE-A34AECED183C}" type="datetimeFigureOut">
              <a:rPr lang="en-US" smtClean="0"/>
              <a:t>10/6/2021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DCEAC8-A661-4418-B2A4-DE72D352594D}" type="slidenum">
              <a:rPr lang="en-US" smtClean="0"/>
              <a:t>‹#›</a:t>
            </a:fld>
            <a:endParaRPr lang="en-US"/>
          </a:p>
        </p:txBody>
      </p:sp>
    </p:spTree>
    <p:extLst>
      <p:ext uri="{BB962C8B-B14F-4D97-AF65-F5344CB8AC3E}">
        <p14:creationId xmlns:p14="http://schemas.microsoft.com/office/powerpoint/2010/main" val="3921037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0B0985C8-3D07-4E5B-9F75-54E84E8FB9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092F5C6-7E18-445B-81A7-F6C0F9495FE6}" type="slidenum">
              <a:rPr lang="en-US" altLang="en-US"/>
              <a:pPr>
                <a:spcBef>
                  <a:spcPct val="0"/>
                </a:spcBef>
              </a:pPr>
              <a:t>2</a:t>
            </a:fld>
            <a:endParaRPr lang="en-US" altLang="en-US"/>
          </a:p>
        </p:txBody>
      </p:sp>
      <p:sp>
        <p:nvSpPr>
          <p:cNvPr id="8195" name="Rectangle 2">
            <a:extLst>
              <a:ext uri="{FF2B5EF4-FFF2-40B4-BE49-F238E27FC236}">
                <a16:creationId xmlns:a16="http://schemas.microsoft.com/office/drawing/2014/main" id="{F02CB48B-B7AA-42CD-B7BA-8E54109B2A28}"/>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1B76419A-FF5F-4C98-A512-3CE056D590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In this lesson, students will learn the definitions of both potential and kinetic energy. They will also be able to give examples of each and explain how potential energy changes into kinetic energy.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B338CE1B-FDC1-43A0-8631-A589518E997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4DD5B69-A004-4AB8-A1D3-982FAC8EF6F3}" type="slidenum">
              <a:rPr lang="en-US" altLang="en-US"/>
              <a:pPr>
                <a:spcBef>
                  <a:spcPct val="0"/>
                </a:spcBef>
              </a:pPr>
              <a:t>3</a:t>
            </a:fld>
            <a:endParaRPr lang="en-US" altLang="en-US"/>
          </a:p>
        </p:txBody>
      </p:sp>
      <p:sp>
        <p:nvSpPr>
          <p:cNvPr id="14339" name="Rectangle 2">
            <a:extLst>
              <a:ext uri="{FF2B5EF4-FFF2-40B4-BE49-F238E27FC236}">
                <a16:creationId xmlns:a16="http://schemas.microsoft.com/office/drawing/2014/main" id="{5F31963F-DCDA-4DFA-8FAD-174ECF768521}"/>
              </a:ext>
            </a:extLst>
          </p:cNvPr>
          <p:cNvSpPr>
            <a:spLocks noGrp="1" noRot="1" noChangeAspect="1" noChangeArrowheads="1" noTextEdit="1"/>
          </p:cNvSpPr>
          <p:nvPr>
            <p:ph type="sldImg"/>
          </p:nvPr>
        </p:nvSpPr>
        <p:spPr>
          <a:xfrm>
            <a:off x="381000" y="685800"/>
            <a:ext cx="6096000" cy="3429000"/>
          </a:xfrm>
          <a:ln/>
        </p:spPr>
      </p:sp>
      <p:sp>
        <p:nvSpPr>
          <p:cNvPr id="14340" name="Rectangle 3">
            <a:extLst>
              <a:ext uri="{FF2B5EF4-FFF2-40B4-BE49-F238E27FC236}">
                <a16:creationId xmlns:a16="http://schemas.microsoft.com/office/drawing/2014/main" id="{02BBEFC3-A44B-4A74-905E-23396614A21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The first form of energy is Potential energy. This is energy due to position.. Its also known as “stored energy.” To calculate PE you take the object’s weight and multiply it by the earths gravitational pull and the distance the object can fall. </a:t>
            </a:r>
          </a:p>
        </p:txBody>
      </p:sp>
    </p:spTree>
    <p:extLst>
      <p:ext uri="{BB962C8B-B14F-4D97-AF65-F5344CB8AC3E}">
        <p14:creationId xmlns:p14="http://schemas.microsoft.com/office/powerpoint/2010/main" val="667187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96FD0-05D7-48A9-B2CB-92BFB99B36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349BDC-A16B-4FD9-A06F-8BAF394F82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6CB42B-2D6C-40E3-A18D-45D4998DA57B}"/>
              </a:ext>
            </a:extLst>
          </p:cNvPr>
          <p:cNvSpPr>
            <a:spLocks noGrp="1"/>
          </p:cNvSpPr>
          <p:nvPr>
            <p:ph type="dt" sz="half" idx="10"/>
          </p:nvPr>
        </p:nvSpPr>
        <p:spPr/>
        <p:txBody>
          <a:bodyPr/>
          <a:lstStyle/>
          <a:p>
            <a:fld id="{25FD9C11-9EB9-49E4-95E7-9C68485CD7E7}" type="datetimeFigureOut">
              <a:rPr lang="en-US" smtClean="0"/>
              <a:t>10/6/2021</a:t>
            </a:fld>
            <a:endParaRPr lang="en-US"/>
          </a:p>
        </p:txBody>
      </p:sp>
      <p:sp>
        <p:nvSpPr>
          <p:cNvPr id="5" name="Footer Placeholder 4">
            <a:extLst>
              <a:ext uri="{FF2B5EF4-FFF2-40B4-BE49-F238E27FC236}">
                <a16:creationId xmlns:a16="http://schemas.microsoft.com/office/drawing/2014/main" id="{3969CAFD-821C-4B46-B9B3-10B0EAEA74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6685B7-F5FD-40FB-8F59-C4A4D2169C3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996717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BA04B-065B-4C59-8A1A-D97BCB8DEF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C78BC8-DE5F-4A71-9150-E8232725A6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A2DDAB-AF5B-40BE-B917-06730144AC19}"/>
              </a:ext>
            </a:extLst>
          </p:cNvPr>
          <p:cNvSpPr>
            <a:spLocks noGrp="1"/>
          </p:cNvSpPr>
          <p:nvPr>
            <p:ph type="dt" sz="half" idx="10"/>
          </p:nvPr>
        </p:nvSpPr>
        <p:spPr/>
        <p:txBody>
          <a:bodyPr/>
          <a:lstStyle/>
          <a:p>
            <a:fld id="{25FD9C11-9EB9-49E4-95E7-9C68485CD7E7}" type="datetimeFigureOut">
              <a:rPr lang="en-US" smtClean="0"/>
              <a:t>10/6/2021</a:t>
            </a:fld>
            <a:endParaRPr lang="en-US"/>
          </a:p>
        </p:txBody>
      </p:sp>
      <p:sp>
        <p:nvSpPr>
          <p:cNvPr id="5" name="Footer Placeholder 4">
            <a:extLst>
              <a:ext uri="{FF2B5EF4-FFF2-40B4-BE49-F238E27FC236}">
                <a16:creationId xmlns:a16="http://schemas.microsoft.com/office/drawing/2014/main" id="{877BEFA7-B0E4-49CC-AB86-2676FD2E0E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E6E9F3-799A-4217-8597-70722C2E4FF2}"/>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880454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8669B9-D378-4C8B-B680-810231EB56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1658BA-E4EF-4CEB-8AAC-AF9FE24240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011605-A1F6-4C6C-AB1D-9E2E4ABB38D8}"/>
              </a:ext>
            </a:extLst>
          </p:cNvPr>
          <p:cNvSpPr>
            <a:spLocks noGrp="1"/>
          </p:cNvSpPr>
          <p:nvPr>
            <p:ph type="dt" sz="half" idx="10"/>
          </p:nvPr>
        </p:nvSpPr>
        <p:spPr/>
        <p:txBody>
          <a:bodyPr/>
          <a:lstStyle/>
          <a:p>
            <a:fld id="{25FD9C11-9EB9-49E4-95E7-9C68485CD7E7}" type="datetimeFigureOut">
              <a:rPr lang="en-US" smtClean="0"/>
              <a:t>10/6/2021</a:t>
            </a:fld>
            <a:endParaRPr lang="en-US"/>
          </a:p>
        </p:txBody>
      </p:sp>
      <p:sp>
        <p:nvSpPr>
          <p:cNvPr id="5" name="Footer Placeholder 4">
            <a:extLst>
              <a:ext uri="{FF2B5EF4-FFF2-40B4-BE49-F238E27FC236}">
                <a16:creationId xmlns:a16="http://schemas.microsoft.com/office/drawing/2014/main" id="{0FD29FDC-8268-4D1C-9551-34126F3FFC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F66B3E-502F-4095-8B9A-F70A61B39DB7}"/>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3992641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490967A-418E-44F5-A3F6-65D1C86C63C3}"/>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286FBCC4-DFA6-4932-AB36-FF8A33E60F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1BE646B-6641-4D3F-8F23-E2DACC8C9E04}"/>
              </a:ext>
            </a:extLst>
          </p:cNvPr>
          <p:cNvSpPr>
            <a:spLocks noGrp="1" noChangeArrowheads="1"/>
          </p:cNvSpPr>
          <p:nvPr>
            <p:ph type="sldNum" sz="quarter" idx="12"/>
          </p:nvPr>
        </p:nvSpPr>
        <p:spPr>
          <a:ln/>
        </p:spPr>
        <p:txBody>
          <a:bodyPr/>
          <a:lstStyle>
            <a:lvl1pPr>
              <a:defRPr/>
            </a:lvl1pPr>
          </a:lstStyle>
          <a:p>
            <a:pPr>
              <a:defRPr/>
            </a:pPr>
            <a:fld id="{B1776830-96EC-43F2-90A9-50B7B6BECB57}" type="slidenum">
              <a:rPr lang="en-US" altLang="en-US"/>
              <a:pPr>
                <a:defRPr/>
              </a:pPr>
              <a:t>‹#›</a:t>
            </a:fld>
            <a:endParaRPr lang="en-US" altLang="en-US"/>
          </a:p>
        </p:txBody>
      </p:sp>
    </p:spTree>
    <p:extLst>
      <p:ext uri="{BB962C8B-B14F-4D97-AF65-F5344CB8AC3E}">
        <p14:creationId xmlns:p14="http://schemas.microsoft.com/office/powerpoint/2010/main" val="41549669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4F7975E-B8CB-4FDA-82AE-30062C3F380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0100D35-BF61-476F-BA87-E5F85908F22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4BF1151-7686-483B-8ACA-ACFCE40A53DA}"/>
              </a:ext>
            </a:extLst>
          </p:cNvPr>
          <p:cNvSpPr>
            <a:spLocks noGrp="1" noChangeArrowheads="1"/>
          </p:cNvSpPr>
          <p:nvPr>
            <p:ph type="sldNum" sz="quarter" idx="12"/>
          </p:nvPr>
        </p:nvSpPr>
        <p:spPr>
          <a:ln/>
        </p:spPr>
        <p:txBody>
          <a:bodyPr/>
          <a:lstStyle>
            <a:lvl1pPr>
              <a:defRPr/>
            </a:lvl1pPr>
          </a:lstStyle>
          <a:p>
            <a:pPr>
              <a:defRPr/>
            </a:pPr>
            <a:fld id="{DE70F823-7D01-437D-8F03-CBF91363EFC2}" type="slidenum">
              <a:rPr lang="en-US" altLang="en-US"/>
              <a:pPr>
                <a:defRPr/>
              </a:pPr>
              <a:t>‹#›</a:t>
            </a:fld>
            <a:endParaRPr lang="en-US" altLang="en-US"/>
          </a:p>
        </p:txBody>
      </p:sp>
    </p:spTree>
    <p:extLst>
      <p:ext uri="{BB962C8B-B14F-4D97-AF65-F5344CB8AC3E}">
        <p14:creationId xmlns:p14="http://schemas.microsoft.com/office/powerpoint/2010/main" val="1089263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6FD2A-6E54-4C75-BDFE-BB081A3E06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A7D287-E731-4A2F-A171-67C33223DA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6681E5-851B-401B-B7F0-96A93E69586A}"/>
              </a:ext>
            </a:extLst>
          </p:cNvPr>
          <p:cNvSpPr>
            <a:spLocks noGrp="1"/>
          </p:cNvSpPr>
          <p:nvPr>
            <p:ph type="dt" sz="half" idx="10"/>
          </p:nvPr>
        </p:nvSpPr>
        <p:spPr/>
        <p:txBody>
          <a:bodyPr/>
          <a:lstStyle/>
          <a:p>
            <a:fld id="{25FD9C11-9EB9-49E4-95E7-9C68485CD7E7}" type="datetimeFigureOut">
              <a:rPr lang="en-US" smtClean="0"/>
              <a:t>10/6/2021</a:t>
            </a:fld>
            <a:endParaRPr lang="en-US"/>
          </a:p>
        </p:txBody>
      </p:sp>
      <p:sp>
        <p:nvSpPr>
          <p:cNvPr id="5" name="Footer Placeholder 4">
            <a:extLst>
              <a:ext uri="{FF2B5EF4-FFF2-40B4-BE49-F238E27FC236}">
                <a16:creationId xmlns:a16="http://schemas.microsoft.com/office/drawing/2014/main" id="{DE35B562-2FCD-4332-86B2-08C543663D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3F6FDB-AFCE-42A1-BE66-B7FD97983A77}"/>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68000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1197A-457B-48B1-9BB4-C7CBC519C1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5DAC19-1607-4B35-B1CA-5ECBE69566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F095B5-BC7B-41EB-A639-50004B812E3A}"/>
              </a:ext>
            </a:extLst>
          </p:cNvPr>
          <p:cNvSpPr>
            <a:spLocks noGrp="1"/>
          </p:cNvSpPr>
          <p:nvPr>
            <p:ph type="dt" sz="half" idx="10"/>
          </p:nvPr>
        </p:nvSpPr>
        <p:spPr/>
        <p:txBody>
          <a:bodyPr/>
          <a:lstStyle/>
          <a:p>
            <a:fld id="{25FD9C11-9EB9-49E4-95E7-9C68485CD7E7}" type="datetimeFigureOut">
              <a:rPr lang="en-US" smtClean="0"/>
              <a:t>10/6/2021</a:t>
            </a:fld>
            <a:endParaRPr lang="en-US"/>
          </a:p>
        </p:txBody>
      </p:sp>
      <p:sp>
        <p:nvSpPr>
          <p:cNvPr id="5" name="Footer Placeholder 4">
            <a:extLst>
              <a:ext uri="{FF2B5EF4-FFF2-40B4-BE49-F238E27FC236}">
                <a16:creationId xmlns:a16="http://schemas.microsoft.com/office/drawing/2014/main" id="{F072D327-E9F0-4205-A9B0-90AABEBCE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1CA70B-5924-4D3C-9956-54DB9364DCA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64378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038FC-A0D4-42D0-BE93-4BE00C44D4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64E8AA-B44D-4047-85F7-8D6A1FB232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4849B3-89D1-4C31-964E-194ED838F4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FCE0C6-340F-46AF-884F-B54607FB21B1}"/>
              </a:ext>
            </a:extLst>
          </p:cNvPr>
          <p:cNvSpPr>
            <a:spLocks noGrp="1"/>
          </p:cNvSpPr>
          <p:nvPr>
            <p:ph type="dt" sz="half" idx="10"/>
          </p:nvPr>
        </p:nvSpPr>
        <p:spPr/>
        <p:txBody>
          <a:bodyPr/>
          <a:lstStyle/>
          <a:p>
            <a:fld id="{25FD9C11-9EB9-49E4-95E7-9C68485CD7E7}" type="datetimeFigureOut">
              <a:rPr lang="en-US" smtClean="0"/>
              <a:t>10/6/2021</a:t>
            </a:fld>
            <a:endParaRPr lang="en-US"/>
          </a:p>
        </p:txBody>
      </p:sp>
      <p:sp>
        <p:nvSpPr>
          <p:cNvPr id="6" name="Footer Placeholder 5">
            <a:extLst>
              <a:ext uri="{FF2B5EF4-FFF2-40B4-BE49-F238E27FC236}">
                <a16:creationId xmlns:a16="http://schemas.microsoft.com/office/drawing/2014/main" id="{F0951D89-475B-42DB-928A-3BD274D3CB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F656DD-7602-4C66-B106-54BBA355BC5F}"/>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228833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EC090-3A59-49EC-8354-634C8AEA5E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E03C90-7CAC-43AE-9FAB-C22A7338BC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A0A307-D00E-4F2C-A25A-B05A3302CA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306660-40AE-4096-A17E-E26980B36C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6A2D98-BAB6-4986-BC79-918852E386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BA76DB-6CB5-4500-8C40-8450AA8F1BDB}"/>
              </a:ext>
            </a:extLst>
          </p:cNvPr>
          <p:cNvSpPr>
            <a:spLocks noGrp="1"/>
          </p:cNvSpPr>
          <p:nvPr>
            <p:ph type="dt" sz="half" idx="10"/>
          </p:nvPr>
        </p:nvSpPr>
        <p:spPr/>
        <p:txBody>
          <a:bodyPr/>
          <a:lstStyle/>
          <a:p>
            <a:fld id="{25FD9C11-9EB9-49E4-95E7-9C68485CD7E7}" type="datetimeFigureOut">
              <a:rPr lang="en-US" smtClean="0"/>
              <a:t>10/6/2021</a:t>
            </a:fld>
            <a:endParaRPr lang="en-US"/>
          </a:p>
        </p:txBody>
      </p:sp>
      <p:sp>
        <p:nvSpPr>
          <p:cNvPr id="8" name="Footer Placeholder 7">
            <a:extLst>
              <a:ext uri="{FF2B5EF4-FFF2-40B4-BE49-F238E27FC236}">
                <a16:creationId xmlns:a16="http://schemas.microsoft.com/office/drawing/2014/main" id="{6D212315-98DA-485F-B71B-349A72C47A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C65ACB-4E87-44BE-ACA2-AE950CB1860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398223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5149F-84BE-491B-BE3E-939537D2DD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0CE16D-FA50-40FF-9897-F8C41AA2D7CF}"/>
              </a:ext>
            </a:extLst>
          </p:cNvPr>
          <p:cNvSpPr>
            <a:spLocks noGrp="1"/>
          </p:cNvSpPr>
          <p:nvPr>
            <p:ph type="dt" sz="half" idx="10"/>
          </p:nvPr>
        </p:nvSpPr>
        <p:spPr/>
        <p:txBody>
          <a:bodyPr/>
          <a:lstStyle/>
          <a:p>
            <a:fld id="{25FD9C11-9EB9-49E4-95E7-9C68485CD7E7}" type="datetimeFigureOut">
              <a:rPr lang="en-US" smtClean="0"/>
              <a:t>10/6/2021</a:t>
            </a:fld>
            <a:endParaRPr lang="en-US"/>
          </a:p>
        </p:txBody>
      </p:sp>
      <p:sp>
        <p:nvSpPr>
          <p:cNvPr id="4" name="Footer Placeholder 3">
            <a:extLst>
              <a:ext uri="{FF2B5EF4-FFF2-40B4-BE49-F238E27FC236}">
                <a16:creationId xmlns:a16="http://schemas.microsoft.com/office/drawing/2014/main" id="{5CEB4847-45C3-40D5-B979-CB2EDCFEDD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C0407D-2034-48D6-A515-55610FBA020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338632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48575D-0AB9-46F4-8881-5056EB5742E9}"/>
              </a:ext>
            </a:extLst>
          </p:cNvPr>
          <p:cNvSpPr>
            <a:spLocks noGrp="1"/>
          </p:cNvSpPr>
          <p:nvPr>
            <p:ph type="dt" sz="half" idx="10"/>
          </p:nvPr>
        </p:nvSpPr>
        <p:spPr/>
        <p:txBody>
          <a:bodyPr/>
          <a:lstStyle/>
          <a:p>
            <a:fld id="{25FD9C11-9EB9-49E4-95E7-9C68485CD7E7}" type="datetimeFigureOut">
              <a:rPr lang="en-US" smtClean="0"/>
              <a:t>10/6/2021</a:t>
            </a:fld>
            <a:endParaRPr lang="en-US"/>
          </a:p>
        </p:txBody>
      </p:sp>
      <p:sp>
        <p:nvSpPr>
          <p:cNvPr id="3" name="Footer Placeholder 2">
            <a:extLst>
              <a:ext uri="{FF2B5EF4-FFF2-40B4-BE49-F238E27FC236}">
                <a16:creationId xmlns:a16="http://schemas.microsoft.com/office/drawing/2014/main" id="{E97C5A34-6101-4566-9038-22A9973304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25B794-F59A-466E-B51F-EB127E872BE3}"/>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35054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B7F6C-98D3-4669-9A42-CB89BDFBD5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AE4A46E-2243-4DF3-9DD6-B7A1E9C945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3F689E-9ABE-49F6-9454-9FBD469978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A4710B-CC75-4013-92F8-5EAB7BA52C2A}"/>
              </a:ext>
            </a:extLst>
          </p:cNvPr>
          <p:cNvSpPr>
            <a:spLocks noGrp="1"/>
          </p:cNvSpPr>
          <p:nvPr>
            <p:ph type="dt" sz="half" idx="10"/>
          </p:nvPr>
        </p:nvSpPr>
        <p:spPr/>
        <p:txBody>
          <a:bodyPr/>
          <a:lstStyle/>
          <a:p>
            <a:fld id="{25FD9C11-9EB9-49E4-95E7-9C68485CD7E7}" type="datetimeFigureOut">
              <a:rPr lang="en-US" smtClean="0"/>
              <a:t>10/6/2021</a:t>
            </a:fld>
            <a:endParaRPr lang="en-US"/>
          </a:p>
        </p:txBody>
      </p:sp>
      <p:sp>
        <p:nvSpPr>
          <p:cNvPr id="6" name="Footer Placeholder 5">
            <a:extLst>
              <a:ext uri="{FF2B5EF4-FFF2-40B4-BE49-F238E27FC236}">
                <a16:creationId xmlns:a16="http://schemas.microsoft.com/office/drawing/2014/main" id="{3FBB0CFD-494E-4379-94FC-674811C3F2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3984C1-1ECD-4473-BF35-B5B65813E38C}"/>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697668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D9D03-ED35-46CD-A3E6-FE9DFBFD11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904727-1B29-44D8-B57D-D45D4E2C2D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F1DFB8-B026-4173-AE46-DC0EBE0A2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6AC9A5-6161-49D8-9725-1DE081BEED3F}"/>
              </a:ext>
            </a:extLst>
          </p:cNvPr>
          <p:cNvSpPr>
            <a:spLocks noGrp="1"/>
          </p:cNvSpPr>
          <p:nvPr>
            <p:ph type="dt" sz="half" idx="10"/>
          </p:nvPr>
        </p:nvSpPr>
        <p:spPr/>
        <p:txBody>
          <a:bodyPr/>
          <a:lstStyle/>
          <a:p>
            <a:fld id="{25FD9C11-9EB9-49E4-95E7-9C68485CD7E7}" type="datetimeFigureOut">
              <a:rPr lang="en-US" smtClean="0"/>
              <a:t>10/6/2021</a:t>
            </a:fld>
            <a:endParaRPr lang="en-US"/>
          </a:p>
        </p:txBody>
      </p:sp>
      <p:sp>
        <p:nvSpPr>
          <p:cNvPr id="6" name="Footer Placeholder 5">
            <a:extLst>
              <a:ext uri="{FF2B5EF4-FFF2-40B4-BE49-F238E27FC236}">
                <a16:creationId xmlns:a16="http://schemas.microsoft.com/office/drawing/2014/main" id="{DBD62D42-9A7B-441E-B067-54B32AADF5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ABA662-CE39-4D99-A308-4D3A5F074E95}"/>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39523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2F89DD-3CDF-4897-B2B0-DC7B22AF01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7C8EA8-8C54-4C9E-B88B-8EC08CDD3D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1B0175-36D4-4394-902A-4AF6777D3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FD9C11-9EB9-49E4-95E7-9C68485CD7E7}" type="datetimeFigureOut">
              <a:rPr lang="en-US" smtClean="0"/>
              <a:t>10/6/2021</a:t>
            </a:fld>
            <a:endParaRPr lang="en-US"/>
          </a:p>
        </p:txBody>
      </p:sp>
      <p:sp>
        <p:nvSpPr>
          <p:cNvPr id="5" name="Footer Placeholder 4">
            <a:extLst>
              <a:ext uri="{FF2B5EF4-FFF2-40B4-BE49-F238E27FC236}">
                <a16:creationId xmlns:a16="http://schemas.microsoft.com/office/drawing/2014/main" id="{2A113F03-C7FC-4095-A1C3-22FAD12FBC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1F52EE-1204-44B7-82DC-DA40571263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D64032-D63F-4B8D-AD97-F19E2171229F}" type="slidenum">
              <a:rPr lang="en-US" smtClean="0"/>
              <a:t>‹#›</a:t>
            </a:fld>
            <a:endParaRPr lang="en-US"/>
          </a:p>
        </p:txBody>
      </p:sp>
    </p:spTree>
    <p:extLst>
      <p:ext uri="{BB962C8B-B14F-4D97-AF65-F5344CB8AC3E}">
        <p14:creationId xmlns:p14="http://schemas.microsoft.com/office/powerpoint/2010/main" val="1953365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80"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CF9426-F24A-43AF-81DC-F773A9EED077}"/>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7CD47E5-D895-4B33-B163-97C347FCB5D5}"/>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B919933-CC19-4B7F-B339-20F3EAFE2A0B}"/>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127BCE19-7A0F-420F-B13E-FC72172080EC}"/>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CF77F471-FC6B-4CC2-8A88-FF41DE0AD703}"/>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EB58547-BF53-4FA3-8384-4A7DE2541D6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65" r:id="rId1"/>
    <p:sldLayoutId id="2147483653" r:id="rId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3.xml"/><Relationship Id="rId5" Type="http://schemas.openxmlformats.org/officeDocument/2006/relationships/image" Target="../media/image10.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image" Target="../media/image11.png"/><Relationship Id="rId1" Type="http://schemas.openxmlformats.org/officeDocument/2006/relationships/slideLayout" Target="../slideLayouts/slideLayout13.xml"/><Relationship Id="rId5" Type="http://schemas.openxmlformats.org/officeDocument/2006/relationships/image" Target="../media/image13.pn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D1519-89E8-4A85-ADB4-C24FFEA82337}"/>
              </a:ext>
            </a:extLst>
          </p:cNvPr>
          <p:cNvSpPr>
            <a:spLocks noGrp="1"/>
          </p:cNvSpPr>
          <p:nvPr>
            <p:ph type="ctrTitle"/>
          </p:nvPr>
        </p:nvSpPr>
        <p:spPr>
          <a:solidFill>
            <a:srgbClr val="FFC000"/>
          </a:solidFill>
        </p:spPr>
        <p:txBody>
          <a:bodyPr/>
          <a:lstStyle/>
          <a:p>
            <a:r>
              <a:rPr lang="en-US" dirty="0"/>
              <a:t>Rearranging Potential Energy Equation</a:t>
            </a:r>
          </a:p>
        </p:txBody>
      </p:sp>
      <p:sp>
        <p:nvSpPr>
          <p:cNvPr id="3" name="Subtitle 2">
            <a:extLst>
              <a:ext uri="{FF2B5EF4-FFF2-40B4-BE49-F238E27FC236}">
                <a16:creationId xmlns:a16="http://schemas.microsoft.com/office/drawing/2014/main" id="{AF7AD063-EFAF-45AF-8B4F-F7F5E64E2A7C}"/>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1712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#3</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sz="3200" dirty="0">
                <a:effectLst/>
                <a:latin typeface="+mj-lt"/>
                <a:ea typeface="Times New Roman" panose="02020603050405020304" pitchFamily="18" charset="0"/>
              </a:rPr>
              <a:t>An automobile to be transported by ship is raised 7.0m above the dock. If its gravitational potential energy is 66,000J, what is the automobiles mass?</a:t>
            </a:r>
            <a:endParaRPr lang="en-US" altLang="en-US" dirty="0">
              <a:latin typeface="+mj-lt"/>
            </a:endParaRP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PE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m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g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h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792991" y="5029201"/>
            <a:ext cx="1199096" cy="461665"/>
          </a:xfrm>
          <a:prstGeom prst="rect">
            <a:avLst/>
          </a:prstGeom>
          <a:noFill/>
        </p:spPr>
        <p:txBody>
          <a:bodyPr wrap="square" rtlCol="0">
            <a:spAutoFit/>
          </a:bodyPr>
          <a:lstStyle/>
          <a:p>
            <a:r>
              <a:rPr lang="en-US" sz="2400" dirty="0"/>
              <a:t>?</a:t>
            </a:r>
          </a:p>
        </p:txBody>
      </p:sp>
      <p:sp>
        <p:nvSpPr>
          <p:cNvPr id="5" name="TextBox 4">
            <a:extLst>
              <a:ext uri="{FF2B5EF4-FFF2-40B4-BE49-F238E27FC236}">
                <a16:creationId xmlns:a16="http://schemas.microsoft.com/office/drawing/2014/main" id="{48A1B795-7378-4E41-BFFA-6BCF0143F5B7}"/>
              </a:ext>
            </a:extLst>
          </p:cNvPr>
          <p:cNvSpPr txBox="1"/>
          <p:nvPr/>
        </p:nvSpPr>
        <p:spPr>
          <a:xfrm>
            <a:off x="1006403" y="4567536"/>
            <a:ext cx="1383247" cy="461665"/>
          </a:xfrm>
          <a:prstGeom prst="rect">
            <a:avLst/>
          </a:prstGeom>
          <a:noFill/>
        </p:spPr>
        <p:txBody>
          <a:bodyPr wrap="square" rtlCol="0">
            <a:spAutoFit/>
          </a:bodyPr>
          <a:lstStyle/>
          <a:p>
            <a:r>
              <a:rPr lang="en-US" sz="2400" dirty="0"/>
              <a:t>66,000J</a:t>
            </a:r>
          </a:p>
        </p:txBody>
      </p:sp>
      <p:sp>
        <p:nvSpPr>
          <p:cNvPr id="10" name="TextBox 9">
            <a:extLst>
              <a:ext uri="{FF2B5EF4-FFF2-40B4-BE49-F238E27FC236}">
                <a16:creationId xmlns:a16="http://schemas.microsoft.com/office/drawing/2014/main" id="{2EED7FF6-53BA-4D22-9649-B4885832059E}"/>
              </a:ext>
            </a:extLst>
          </p:cNvPr>
          <p:cNvSpPr txBox="1"/>
          <p:nvPr/>
        </p:nvSpPr>
        <p:spPr>
          <a:xfrm>
            <a:off x="780999" y="5438130"/>
            <a:ext cx="1342729" cy="461665"/>
          </a:xfrm>
          <a:prstGeom prst="rect">
            <a:avLst/>
          </a:prstGeom>
          <a:noFill/>
        </p:spPr>
        <p:txBody>
          <a:bodyPr wrap="square" rtlCol="0">
            <a:spAutoFit/>
          </a:bodyPr>
          <a:lstStyle/>
          <a:p>
            <a:r>
              <a:rPr lang="en-US" sz="2400" dirty="0"/>
              <a:t>9.8m/s/s</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3765421" y="5208330"/>
                <a:ext cx="3535901" cy="85170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m</m:t>
                      </m:r>
                      <m:r>
                        <a:rPr lang="en-US" sz="2400">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r>
                            <a:rPr lang="en-US" sz="2400" i="1">
                              <a:latin typeface="Cambria Math" panose="02040503050406030204" pitchFamily="18" charset="0"/>
                              <a:ea typeface="Times New Roman" panose="02020603050405020304" pitchFamily="18" charset="0"/>
                              <a:cs typeface="Times New Roman" panose="02020603050405020304" pitchFamily="18" charset="0"/>
                            </a:rPr>
                            <m:t>66,000</m:t>
                          </m:r>
                          <m:r>
                            <a:rPr lang="en-US" sz="2400" i="1">
                              <a:latin typeface="Cambria Math" panose="02040503050406030204" pitchFamily="18" charset="0"/>
                              <a:ea typeface="Times New Roman" panose="02020603050405020304" pitchFamily="18" charset="0"/>
                              <a:cs typeface="Times New Roman" panose="02020603050405020304" pitchFamily="18" charset="0"/>
                            </a:rPr>
                            <m:t>𝐽</m:t>
                          </m:r>
                        </m:num>
                        <m:den>
                          <m:r>
                            <a:rPr lang="en-US" sz="2400" i="1">
                              <a:latin typeface="Cambria Math" panose="02040503050406030204" pitchFamily="18" charset="0"/>
                              <a:ea typeface="Times New Roman" panose="02020603050405020304" pitchFamily="18" charset="0"/>
                              <a:cs typeface="Times New Roman" panose="02020603050405020304" pitchFamily="18" charset="0"/>
                            </a:rPr>
                            <m:t>9.8</m:t>
                          </m:r>
                          <m:r>
                            <a:rPr lang="en-US" sz="2400" i="1">
                              <a:latin typeface="Cambria Math" panose="02040503050406030204" pitchFamily="18" charset="0"/>
                              <a:ea typeface="Times New Roman" panose="02020603050405020304" pitchFamily="18" charset="0"/>
                              <a:cs typeface="Times New Roman" panose="02020603050405020304" pitchFamily="18" charset="0"/>
                            </a:rPr>
                            <m:t>𝑚</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r>
                            <a:rPr lang="en-US" sz="2400" i="1">
                              <a:latin typeface="Cambria Math" panose="02040503050406030204" pitchFamily="18" charset="0"/>
                              <a:ea typeface="Times New Roman" panose="02020603050405020304" pitchFamily="18" charset="0"/>
                              <a:cs typeface="Times New Roman" panose="02020603050405020304" pitchFamily="18" charset="0"/>
                            </a:rPr>
                            <m:t>(7</m:t>
                          </m:r>
                          <m:r>
                            <a:rPr lang="en-US" sz="2400" i="1">
                              <a:latin typeface="Cambria Math" panose="02040503050406030204" pitchFamily="18" charset="0"/>
                              <a:ea typeface="Times New Roman" panose="02020603050405020304" pitchFamily="18" charset="0"/>
                              <a:cs typeface="Times New Roman" panose="02020603050405020304" pitchFamily="18" charset="0"/>
                            </a:rPr>
                            <m:t>𝑚</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den>
                      </m:f>
                    </m:oMath>
                  </m:oMathPara>
                </a14:m>
                <a:endParaRPr lang="en-US" sz="2400" dirty="0">
                  <a:solidFill>
                    <a:schemeClr val="tx1"/>
                  </a:solidFill>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3765421" y="5208330"/>
                <a:ext cx="3535901" cy="851708"/>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1904999" cy="84856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m</m:t>
                      </m:r>
                      <m:r>
                        <a:rPr lang="en-US" sz="2400">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r>
                            <a:rPr lang="en-US" sz="2400" i="1">
                              <a:latin typeface="Cambria Math" panose="02040503050406030204" pitchFamily="18" charset="0"/>
                              <a:ea typeface="Times New Roman" panose="02020603050405020304" pitchFamily="18" charset="0"/>
                              <a:cs typeface="Times New Roman" panose="02020603050405020304" pitchFamily="18" charset="0"/>
                            </a:rPr>
                            <m:t>𝑃𝐸</m:t>
                          </m:r>
                        </m:num>
                        <m:den>
                          <m:r>
                            <a:rPr lang="en-US" sz="2400" i="1">
                              <a:latin typeface="Cambria Math" panose="02040503050406030204" pitchFamily="18" charset="0"/>
                              <a:ea typeface="Times New Roman" panose="02020603050405020304" pitchFamily="18" charset="0"/>
                              <a:cs typeface="Times New Roman" panose="02020603050405020304" pitchFamily="18" charset="0"/>
                            </a:rPr>
                            <m:t>𝑔h</m:t>
                          </m:r>
                        </m:den>
                      </m:f>
                    </m:oMath>
                  </m:oMathPara>
                </a14:m>
                <a:endParaRPr lang="en-US" sz="2400" dirty="0">
                  <a:solidFill>
                    <a:schemeClr val="tx1"/>
                  </a:solidFill>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1904999" cy="848566"/>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9728468" y="5349757"/>
                <a:ext cx="2396432"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i="1">
                          <a:latin typeface="Cambria Math" panose="02040503050406030204" pitchFamily="18" charset="0"/>
                          <a:ea typeface="Times New Roman" panose="02020603050405020304" pitchFamily="18" charset="0"/>
                          <a:cs typeface="Times New Roman" panose="02020603050405020304" pitchFamily="18" charset="0"/>
                        </a:rPr>
                        <m:t>𝑚</m:t>
                      </m:r>
                      <m:r>
                        <a:rPr lang="en-US" sz="2400" i="1">
                          <a:latin typeface="Cambria Math" panose="02040503050406030204" pitchFamily="18" charset="0"/>
                          <a:ea typeface="Times New Roman" panose="02020603050405020304" pitchFamily="18" charset="0"/>
                          <a:cs typeface="Times New Roman" panose="02020603050405020304" pitchFamily="18" charset="0"/>
                        </a:rPr>
                        <m:t>= 962.1</m:t>
                      </m:r>
                      <m:r>
                        <a:rPr lang="en-US" sz="2400" i="1">
                          <a:latin typeface="Cambria Math" panose="02040503050406030204" pitchFamily="18" charset="0"/>
                          <a:ea typeface="Times New Roman" panose="02020603050405020304" pitchFamily="18" charset="0"/>
                          <a:cs typeface="Times New Roman" panose="02020603050405020304" pitchFamily="18" charset="0"/>
                        </a:rPr>
                        <m:t>𝑘𝑔</m:t>
                      </m:r>
                    </m:oMath>
                  </m:oMathPara>
                </a14:m>
                <a:endParaRPr lang="en-US" sz="2400" dirty="0"/>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9728468" y="5349757"/>
                <a:ext cx="2396432" cy="461665"/>
              </a:xfrm>
              <a:prstGeom prst="rect">
                <a:avLst/>
              </a:prstGeom>
              <a:blipFill>
                <a:blip r:embed="rId4"/>
                <a:stretch>
                  <a:fillRect b="-21333"/>
                </a:stretch>
              </a:blipFill>
            </p:spPr>
            <p:txBody>
              <a:bodyPr/>
              <a:lstStyle/>
              <a:p>
                <a:r>
                  <a:rPr lang="en-US">
                    <a:noFill/>
                  </a:rPr>
                  <a:t> </a:t>
                </a:r>
              </a:p>
            </p:txBody>
          </p:sp>
        </mc:Fallback>
      </mc:AlternateContent>
      <p:sp>
        <p:nvSpPr>
          <p:cNvPr id="13" name="TextBox 12">
            <a:extLst>
              <a:ext uri="{FF2B5EF4-FFF2-40B4-BE49-F238E27FC236}">
                <a16:creationId xmlns:a16="http://schemas.microsoft.com/office/drawing/2014/main" id="{4000FAA5-16C7-46E3-A32B-A3F543437E45}"/>
              </a:ext>
            </a:extLst>
          </p:cNvPr>
          <p:cNvSpPr txBox="1"/>
          <p:nvPr/>
        </p:nvSpPr>
        <p:spPr>
          <a:xfrm>
            <a:off x="780998" y="5862937"/>
            <a:ext cx="1199096" cy="461665"/>
          </a:xfrm>
          <a:prstGeom prst="rect">
            <a:avLst/>
          </a:prstGeom>
          <a:noFill/>
        </p:spPr>
        <p:txBody>
          <a:bodyPr wrap="square" rtlCol="0">
            <a:spAutoFit/>
          </a:bodyPr>
          <a:lstStyle/>
          <a:p>
            <a:r>
              <a:rPr lang="en-US" sz="2400" dirty="0"/>
              <a:t>7m</a:t>
            </a:r>
          </a:p>
        </p:txBody>
      </p: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088CF42D-C07F-49A7-BAE1-FD7A55F6B3A2}"/>
                  </a:ext>
                </a:extLst>
              </p:cNvPr>
              <p:cNvSpPr txBox="1"/>
              <p:nvPr/>
            </p:nvSpPr>
            <p:spPr>
              <a:xfrm>
                <a:off x="6987044" y="5172762"/>
                <a:ext cx="2965540" cy="84843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m:rPr>
                          <m:sty m:val="p"/>
                        </m:rPr>
                        <a:rPr kumimoji="0" lang="en-US" sz="2400" b="0" i="0" u="none" strike="noStrike" kern="1200" cap="none" spc="0" normalizeH="0" baseline="0" noProof="0" smtClean="0">
                          <a:ln>
                            <a:noFill/>
                          </a:ln>
                          <a:solidFill>
                            <a:srgbClr val="000000"/>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m</m:t>
                      </m:r>
                      <m:r>
                        <a:rPr kumimoji="0" lang="en-US" sz="2400" b="0" i="0" u="none" strike="noStrike" kern="1200" cap="none" spc="0" normalizeH="0" baseline="0" noProof="0" smtClean="0">
                          <a:ln>
                            <a:noFill/>
                          </a:ln>
                          <a:solidFill>
                            <a:srgbClr val="000000"/>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m:t>
                      </m:r>
                      <m:f>
                        <m:fPr>
                          <m:ctrlPr>
                            <a:rPr kumimoji="0" lang="en-US" sz="2400" b="0" i="1" u="none" strike="noStrike" kern="1200" cap="none" spc="0" normalizeH="0" baseline="0" noProof="0">
                              <a:ln>
                                <a:noFill/>
                              </a:ln>
                              <a:solidFill>
                                <a:srgbClr val="000000"/>
                              </a:solidFill>
                              <a:effectLst/>
                              <a:uLnTx/>
                              <a:uFillTx/>
                              <a:latin typeface="Cambria Math" panose="02040503050406030204" pitchFamily="18" charset="0"/>
                              <a:ea typeface="+mn-ea"/>
                              <a:cs typeface="+mn-cs"/>
                            </a:rPr>
                          </m:ctrlPr>
                        </m:fPr>
                        <m:num>
                          <m:r>
                            <a:rPr kumimoji="0" lang="en-US" sz="2400" b="0" i="1" u="none" strike="noStrike" kern="1200" cap="none" spc="0" normalizeH="0" baseline="0" noProof="0">
                              <a:ln>
                                <a:noFill/>
                              </a:ln>
                              <a:solidFill>
                                <a:srgbClr val="000000"/>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66,000</m:t>
                          </m:r>
                          <m:r>
                            <a:rPr kumimoji="0" lang="en-US" sz="2400" b="0" i="1" u="none" strike="noStrike" kern="1200" cap="none" spc="0" normalizeH="0" baseline="0" noProof="0">
                              <a:ln>
                                <a:noFill/>
                              </a:ln>
                              <a:solidFill>
                                <a:srgbClr val="000000"/>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𝐽</m:t>
                          </m:r>
                        </m:num>
                        <m:den>
                          <m:r>
                            <a:rPr kumimoji="0" lang="en-US" sz="2400" b="0" i="1" u="none" strike="noStrike" kern="1200" cap="none" spc="0" normalizeH="0" baseline="0" noProof="0" smtClean="0">
                              <a:ln>
                                <a:noFill/>
                              </a:ln>
                              <a:solidFill>
                                <a:srgbClr val="000000"/>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68.6</m:t>
                          </m:r>
                          <m:r>
                            <a:rPr kumimoji="0" lang="en-US" sz="2400" b="0" i="1" u="none" strike="noStrike" kern="1200" cap="none" spc="0" normalizeH="0" baseline="0" noProof="0" smtClean="0">
                              <a:ln>
                                <a:noFill/>
                              </a:ln>
                              <a:solidFill>
                                <a:srgbClr val="000000"/>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𝑚</m:t>
                          </m:r>
                          <m:r>
                            <a:rPr kumimoji="0" lang="en-US" sz="2400" b="0" i="1" u="none" strike="noStrike" kern="1200" cap="none" spc="0" normalizeH="0" baseline="30000" noProof="0" smtClean="0">
                              <a:ln>
                                <a:noFill/>
                              </a:ln>
                              <a:solidFill>
                                <a:srgbClr val="000000"/>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2</m:t>
                          </m:r>
                          <m:r>
                            <a:rPr kumimoji="0" lang="en-US" sz="2400" b="0" i="1" u="none" strike="noStrike" kern="1200" cap="none" spc="0" normalizeH="0" baseline="0" noProof="0" smtClean="0">
                              <a:ln>
                                <a:noFill/>
                              </a:ln>
                              <a:solidFill>
                                <a:srgbClr val="000000"/>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𝑠</m:t>
                          </m:r>
                          <m:r>
                            <a:rPr kumimoji="0" lang="en-US" sz="2400" b="0" i="1" u="none" strike="noStrike" kern="1200" cap="none" spc="0" normalizeH="0" baseline="0" noProof="0" smtClean="0">
                              <a:ln>
                                <a:noFill/>
                              </a:ln>
                              <a:solidFill>
                                <a:srgbClr val="000000"/>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m:t>
                          </m:r>
                          <m:r>
                            <a:rPr kumimoji="0" lang="en-US" sz="2400" b="0" i="1" u="none" strike="noStrike" kern="1200" cap="none" spc="0" normalizeH="0" baseline="0" noProof="0" smtClean="0">
                              <a:ln>
                                <a:noFill/>
                              </a:ln>
                              <a:solidFill>
                                <a:srgbClr val="000000"/>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𝑠</m:t>
                          </m:r>
                        </m:den>
                      </m:f>
                    </m:oMath>
                  </m:oMathPara>
                </a14:m>
                <a:endParaRPr lang="en-US" dirty="0"/>
              </a:p>
            </p:txBody>
          </p:sp>
        </mc:Choice>
        <mc:Fallback xmlns="">
          <p:sp>
            <p:nvSpPr>
              <p:cNvPr id="14" name="TextBox 13">
                <a:extLst>
                  <a:ext uri="{FF2B5EF4-FFF2-40B4-BE49-F238E27FC236}">
                    <a16:creationId xmlns:a16="http://schemas.microsoft.com/office/drawing/2014/main" id="{088CF42D-C07F-49A7-BAE1-FD7A55F6B3A2}"/>
                  </a:ext>
                </a:extLst>
              </p:cNvPr>
              <p:cNvSpPr txBox="1">
                <a:spLocks noRot="1" noChangeAspect="1" noMove="1" noResize="1" noEditPoints="1" noAdjustHandles="1" noChangeArrowheads="1" noChangeShapeType="1" noTextEdit="1"/>
              </p:cNvSpPr>
              <p:nvPr/>
            </p:nvSpPr>
            <p:spPr>
              <a:xfrm>
                <a:off x="6987044" y="5172762"/>
                <a:ext cx="2965540" cy="848437"/>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69923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P spid="13"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#4</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sz="3200" dirty="0">
                <a:effectLst/>
                <a:latin typeface="Times New Roman" panose="02020603050405020304" pitchFamily="18" charset="0"/>
                <a:ea typeface="Times New Roman" panose="02020603050405020304" pitchFamily="18" charset="0"/>
              </a:rPr>
              <a:t>The gravitational potential energy of a 15kg object is 294J. What is the height of the object above the ground?</a:t>
            </a:r>
            <a:endParaRPr lang="en-US" altLang="en-US" dirty="0"/>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PE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m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g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h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792991" y="5029201"/>
            <a:ext cx="1199096" cy="461665"/>
          </a:xfrm>
          <a:prstGeom prst="rect">
            <a:avLst/>
          </a:prstGeom>
          <a:noFill/>
        </p:spPr>
        <p:txBody>
          <a:bodyPr wrap="square" rtlCol="0">
            <a:spAutoFit/>
          </a:bodyPr>
          <a:lstStyle/>
          <a:p>
            <a:r>
              <a:rPr lang="en-US" sz="2400" dirty="0"/>
              <a:t>15kg</a:t>
            </a:r>
          </a:p>
        </p:txBody>
      </p:sp>
      <p:sp>
        <p:nvSpPr>
          <p:cNvPr id="5" name="TextBox 4">
            <a:extLst>
              <a:ext uri="{FF2B5EF4-FFF2-40B4-BE49-F238E27FC236}">
                <a16:creationId xmlns:a16="http://schemas.microsoft.com/office/drawing/2014/main" id="{48A1B795-7378-4E41-BFFA-6BCF0143F5B7}"/>
              </a:ext>
            </a:extLst>
          </p:cNvPr>
          <p:cNvSpPr txBox="1"/>
          <p:nvPr/>
        </p:nvSpPr>
        <p:spPr>
          <a:xfrm>
            <a:off x="1006403" y="4567536"/>
            <a:ext cx="997675" cy="461665"/>
          </a:xfrm>
          <a:prstGeom prst="rect">
            <a:avLst/>
          </a:prstGeom>
          <a:noFill/>
        </p:spPr>
        <p:txBody>
          <a:bodyPr wrap="square" rtlCol="0">
            <a:spAutoFit/>
          </a:bodyPr>
          <a:lstStyle/>
          <a:p>
            <a:r>
              <a:rPr lang="en-US" sz="2400" dirty="0"/>
              <a:t>294J</a:t>
            </a:r>
          </a:p>
        </p:txBody>
      </p:sp>
      <p:sp>
        <p:nvSpPr>
          <p:cNvPr id="10" name="TextBox 9">
            <a:extLst>
              <a:ext uri="{FF2B5EF4-FFF2-40B4-BE49-F238E27FC236}">
                <a16:creationId xmlns:a16="http://schemas.microsoft.com/office/drawing/2014/main" id="{2EED7FF6-53BA-4D22-9649-B4885832059E}"/>
              </a:ext>
            </a:extLst>
          </p:cNvPr>
          <p:cNvSpPr txBox="1"/>
          <p:nvPr/>
        </p:nvSpPr>
        <p:spPr>
          <a:xfrm>
            <a:off x="780999" y="5438130"/>
            <a:ext cx="1342729" cy="461665"/>
          </a:xfrm>
          <a:prstGeom prst="rect">
            <a:avLst/>
          </a:prstGeom>
          <a:noFill/>
        </p:spPr>
        <p:txBody>
          <a:bodyPr wrap="square" rtlCol="0">
            <a:spAutoFit/>
          </a:bodyPr>
          <a:lstStyle/>
          <a:p>
            <a:r>
              <a:rPr lang="en-US" sz="2400" dirty="0"/>
              <a:t>9.8m/s/s</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3623352" y="5221926"/>
                <a:ext cx="3535901" cy="85170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h</m:t>
                      </m:r>
                      <m:r>
                        <a:rPr lang="en-US" sz="2400">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r>
                            <a:rPr lang="en-US" sz="2400" i="1">
                              <a:latin typeface="Cambria Math" panose="02040503050406030204" pitchFamily="18" charset="0"/>
                              <a:ea typeface="Times New Roman" panose="02020603050405020304" pitchFamily="18" charset="0"/>
                              <a:cs typeface="Times New Roman" panose="02020603050405020304" pitchFamily="18" charset="0"/>
                            </a:rPr>
                            <m:t>294</m:t>
                          </m:r>
                          <m:r>
                            <a:rPr lang="en-US" sz="2400" i="1">
                              <a:latin typeface="Cambria Math" panose="02040503050406030204" pitchFamily="18" charset="0"/>
                              <a:ea typeface="Times New Roman" panose="02020603050405020304" pitchFamily="18" charset="0"/>
                              <a:cs typeface="Times New Roman" panose="02020603050405020304" pitchFamily="18" charset="0"/>
                            </a:rPr>
                            <m:t>𝐽</m:t>
                          </m:r>
                        </m:num>
                        <m:den>
                          <m:r>
                            <a:rPr lang="en-US" sz="2400" i="1">
                              <a:latin typeface="Cambria Math" panose="02040503050406030204" pitchFamily="18" charset="0"/>
                              <a:ea typeface="Times New Roman" panose="02020603050405020304" pitchFamily="18" charset="0"/>
                              <a:cs typeface="Times New Roman" panose="02020603050405020304" pitchFamily="18" charset="0"/>
                            </a:rPr>
                            <m:t>9.8</m:t>
                          </m:r>
                          <m:r>
                            <a:rPr lang="en-US" sz="2400" i="1">
                              <a:latin typeface="Cambria Math" panose="02040503050406030204" pitchFamily="18" charset="0"/>
                              <a:ea typeface="Times New Roman" panose="02020603050405020304" pitchFamily="18" charset="0"/>
                              <a:cs typeface="Times New Roman" panose="02020603050405020304" pitchFamily="18" charset="0"/>
                            </a:rPr>
                            <m:t>𝑚</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r>
                            <a:rPr lang="en-US" sz="2400" i="1">
                              <a:latin typeface="Cambria Math" panose="02040503050406030204" pitchFamily="18" charset="0"/>
                              <a:ea typeface="Times New Roman" panose="02020603050405020304" pitchFamily="18" charset="0"/>
                              <a:cs typeface="Times New Roman" panose="02020603050405020304" pitchFamily="18" charset="0"/>
                            </a:rPr>
                            <m:t>(15</m:t>
                          </m:r>
                          <m:r>
                            <a:rPr lang="en-US" sz="2400" i="1">
                              <a:latin typeface="Cambria Math" panose="02040503050406030204" pitchFamily="18" charset="0"/>
                              <a:ea typeface="Times New Roman" panose="02020603050405020304" pitchFamily="18" charset="0"/>
                              <a:cs typeface="Times New Roman" panose="02020603050405020304" pitchFamily="18" charset="0"/>
                            </a:rPr>
                            <m:t>𝑘𝑔</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den>
                      </m:f>
                    </m:oMath>
                  </m:oMathPara>
                </a14:m>
                <a:endParaRPr lang="en-US" sz="2400" dirty="0">
                  <a:solidFill>
                    <a:schemeClr val="tx1"/>
                  </a:solidFill>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3623352" y="5221926"/>
                <a:ext cx="3535901" cy="851708"/>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1904999" cy="84856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h</m:t>
                      </m:r>
                      <m:r>
                        <a:rPr lang="en-US" sz="2400">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r>
                            <a:rPr lang="en-US" sz="2400" i="1">
                              <a:latin typeface="Cambria Math" panose="02040503050406030204" pitchFamily="18" charset="0"/>
                              <a:ea typeface="Times New Roman" panose="02020603050405020304" pitchFamily="18" charset="0"/>
                              <a:cs typeface="Times New Roman" panose="02020603050405020304" pitchFamily="18" charset="0"/>
                            </a:rPr>
                            <m:t>𝑃𝐸</m:t>
                          </m:r>
                        </m:num>
                        <m:den>
                          <m:r>
                            <a:rPr lang="en-US" sz="2400" i="1">
                              <a:latin typeface="Cambria Math" panose="02040503050406030204" pitchFamily="18" charset="0"/>
                              <a:ea typeface="Times New Roman" panose="02020603050405020304" pitchFamily="18" charset="0"/>
                              <a:cs typeface="Times New Roman" panose="02020603050405020304" pitchFamily="18" charset="0"/>
                            </a:rPr>
                            <m:t>𝑔𝑚</m:t>
                          </m:r>
                        </m:den>
                      </m:f>
                    </m:oMath>
                  </m:oMathPara>
                </a14:m>
                <a:endParaRPr lang="en-US" sz="2400" dirty="0">
                  <a:solidFill>
                    <a:schemeClr val="tx1"/>
                  </a:solidFill>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1904999" cy="848566"/>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10068271" y="5429112"/>
                <a:ext cx="1720948"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i="1">
                          <a:latin typeface="Cambria Math" panose="02040503050406030204" pitchFamily="18" charset="0"/>
                          <a:ea typeface="Times New Roman" panose="02020603050405020304" pitchFamily="18" charset="0"/>
                          <a:cs typeface="Times New Roman" panose="02020603050405020304" pitchFamily="18" charset="0"/>
                        </a:rPr>
                        <m:t>h</m:t>
                      </m:r>
                      <m:r>
                        <a:rPr lang="en-US" sz="2400" i="1">
                          <a:latin typeface="Cambria Math" panose="02040503050406030204" pitchFamily="18" charset="0"/>
                          <a:ea typeface="Times New Roman" panose="02020603050405020304" pitchFamily="18" charset="0"/>
                          <a:cs typeface="Times New Roman" panose="02020603050405020304" pitchFamily="18" charset="0"/>
                        </a:rPr>
                        <m:t>= 2</m:t>
                      </m:r>
                      <m:r>
                        <a:rPr lang="en-US" sz="2400" i="1">
                          <a:latin typeface="Cambria Math" panose="02040503050406030204" pitchFamily="18" charset="0"/>
                          <a:ea typeface="Times New Roman" panose="02020603050405020304" pitchFamily="18" charset="0"/>
                          <a:cs typeface="Times New Roman" panose="02020603050405020304" pitchFamily="18" charset="0"/>
                        </a:rPr>
                        <m:t>𝑚</m:t>
                      </m:r>
                    </m:oMath>
                  </m:oMathPara>
                </a14:m>
                <a:endParaRPr lang="en-US" sz="2400" dirty="0"/>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10068271" y="5429112"/>
                <a:ext cx="1720948" cy="461665"/>
              </a:xfrm>
              <a:prstGeom prst="rect">
                <a:avLst/>
              </a:prstGeom>
              <a:blipFill>
                <a:blip r:embed="rId4"/>
                <a:stretch>
                  <a:fillRect/>
                </a:stretch>
              </a:blipFill>
            </p:spPr>
            <p:txBody>
              <a:bodyPr/>
              <a:lstStyle/>
              <a:p>
                <a:r>
                  <a:rPr lang="en-US">
                    <a:noFill/>
                  </a:rPr>
                  <a:t> </a:t>
                </a:r>
              </a:p>
            </p:txBody>
          </p:sp>
        </mc:Fallback>
      </mc:AlternateContent>
      <p:sp>
        <p:nvSpPr>
          <p:cNvPr id="13" name="TextBox 12">
            <a:extLst>
              <a:ext uri="{FF2B5EF4-FFF2-40B4-BE49-F238E27FC236}">
                <a16:creationId xmlns:a16="http://schemas.microsoft.com/office/drawing/2014/main" id="{4000FAA5-16C7-46E3-A32B-A3F543437E45}"/>
              </a:ext>
            </a:extLst>
          </p:cNvPr>
          <p:cNvSpPr txBox="1"/>
          <p:nvPr/>
        </p:nvSpPr>
        <p:spPr>
          <a:xfrm>
            <a:off x="780998" y="5862937"/>
            <a:ext cx="1199096" cy="461665"/>
          </a:xfrm>
          <a:prstGeom prst="rect">
            <a:avLst/>
          </a:prstGeom>
          <a:noFill/>
        </p:spPr>
        <p:txBody>
          <a:bodyPr wrap="square" rtlCol="0">
            <a:spAutoFit/>
          </a:bodyPr>
          <a:lstStyle/>
          <a:p>
            <a:r>
              <a:rPr lang="en-US" sz="2400" dirty="0"/>
              <a:t>?</a:t>
            </a:r>
          </a:p>
        </p:txBody>
      </p: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F25EE111-CB10-4EC2-BA1F-2F192DC2224A}"/>
                  </a:ext>
                </a:extLst>
              </p:cNvPr>
              <p:cNvSpPr txBox="1"/>
              <p:nvPr/>
            </p:nvSpPr>
            <p:spPr>
              <a:xfrm>
                <a:off x="7360175" y="5212764"/>
                <a:ext cx="3162925" cy="85170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smtClean="0">
                          <a:latin typeface="Cambria Math" panose="02040503050406030204" pitchFamily="18" charset="0"/>
                          <a:ea typeface="Times New Roman" panose="02020603050405020304" pitchFamily="18" charset="0"/>
                          <a:cs typeface="Times New Roman" panose="02020603050405020304" pitchFamily="18" charset="0"/>
                        </a:rPr>
                        <m:t>h</m:t>
                      </m:r>
                      <m:r>
                        <a:rPr lang="en-US" sz="2400" smtClean="0">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r>
                            <a:rPr lang="en-US" sz="2400" i="1">
                              <a:latin typeface="Cambria Math" panose="02040503050406030204" pitchFamily="18" charset="0"/>
                              <a:ea typeface="Times New Roman" panose="02020603050405020304" pitchFamily="18" charset="0"/>
                              <a:cs typeface="Times New Roman" panose="02020603050405020304" pitchFamily="18" charset="0"/>
                            </a:rPr>
                            <m:t>294</m:t>
                          </m:r>
                          <m:r>
                            <a:rPr lang="en-US" sz="2400" i="1">
                              <a:latin typeface="Cambria Math" panose="02040503050406030204" pitchFamily="18" charset="0"/>
                              <a:ea typeface="Times New Roman" panose="02020603050405020304" pitchFamily="18" charset="0"/>
                              <a:cs typeface="Times New Roman" panose="02020603050405020304" pitchFamily="18" charset="0"/>
                            </a:rPr>
                            <m:t>𝐽</m:t>
                          </m:r>
                        </m:num>
                        <m:den>
                          <m:r>
                            <a:rPr lang="en-US" sz="2400" b="0" i="1" smtClean="0">
                              <a:latin typeface="Cambria Math" panose="02040503050406030204" pitchFamily="18" charset="0"/>
                              <a:ea typeface="Times New Roman" panose="02020603050405020304" pitchFamily="18" charset="0"/>
                              <a:cs typeface="Times New Roman" panose="02020603050405020304" pitchFamily="18" charset="0"/>
                            </a:rPr>
                            <m:t>147</m:t>
                          </m:r>
                          <m:r>
                            <a:rPr lang="en-US" sz="2400" b="0" i="1" smtClean="0">
                              <a:latin typeface="Cambria Math" panose="02040503050406030204" pitchFamily="18" charset="0"/>
                              <a:ea typeface="Times New Roman" panose="02020603050405020304" pitchFamily="18" charset="0"/>
                              <a:cs typeface="Times New Roman" panose="02020603050405020304" pitchFamily="18" charset="0"/>
                            </a:rPr>
                            <m:t>𝑘𝑔𝑚</m:t>
                          </m:r>
                          <m:r>
                            <a:rPr lang="en-US" sz="2400" i="1" smtClean="0">
                              <a:latin typeface="Cambria Math" panose="02040503050406030204" pitchFamily="18" charset="0"/>
                              <a:ea typeface="Times New Roman" panose="02020603050405020304" pitchFamily="18" charset="0"/>
                              <a:cs typeface="Times New Roman" panose="02020603050405020304" pitchFamily="18" charset="0"/>
                            </a:rPr>
                            <m:t>/</m:t>
                          </m:r>
                          <m:r>
                            <a:rPr lang="en-US" sz="2400" i="1" smtClean="0">
                              <a:latin typeface="Cambria Math" panose="02040503050406030204" pitchFamily="18" charset="0"/>
                              <a:ea typeface="Times New Roman" panose="02020603050405020304" pitchFamily="18" charset="0"/>
                              <a:cs typeface="Times New Roman" panose="02020603050405020304" pitchFamily="18" charset="0"/>
                            </a:rPr>
                            <m:t>𝑠</m:t>
                          </m:r>
                          <m:r>
                            <a:rPr lang="en-US" sz="2400" i="1" smtClean="0">
                              <a:latin typeface="Cambria Math" panose="02040503050406030204" pitchFamily="18" charset="0"/>
                              <a:ea typeface="Times New Roman" panose="02020603050405020304" pitchFamily="18" charset="0"/>
                              <a:cs typeface="Times New Roman" panose="02020603050405020304" pitchFamily="18" charset="0"/>
                            </a:rPr>
                            <m:t>/</m:t>
                          </m:r>
                          <m:r>
                            <a:rPr lang="en-US" sz="2400" i="1" smtClean="0">
                              <a:latin typeface="Cambria Math" panose="02040503050406030204" pitchFamily="18" charset="0"/>
                              <a:ea typeface="Times New Roman" panose="02020603050405020304" pitchFamily="18" charset="0"/>
                              <a:cs typeface="Times New Roman" panose="02020603050405020304" pitchFamily="18" charset="0"/>
                            </a:rPr>
                            <m:t>𝑠</m:t>
                          </m:r>
                        </m:den>
                      </m:f>
                    </m:oMath>
                  </m:oMathPara>
                </a14:m>
                <a:endParaRPr lang="en-US" sz="2400" dirty="0">
                  <a:solidFill>
                    <a:schemeClr val="tx1"/>
                  </a:solidFill>
                </a:endParaRPr>
              </a:p>
            </p:txBody>
          </p:sp>
        </mc:Choice>
        <mc:Fallback xmlns="">
          <p:sp>
            <p:nvSpPr>
              <p:cNvPr id="14" name="TextBox 13">
                <a:extLst>
                  <a:ext uri="{FF2B5EF4-FFF2-40B4-BE49-F238E27FC236}">
                    <a16:creationId xmlns:a16="http://schemas.microsoft.com/office/drawing/2014/main" id="{F25EE111-CB10-4EC2-BA1F-2F192DC2224A}"/>
                  </a:ext>
                </a:extLst>
              </p:cNvPr>
              <p:cNvSpPr txBox="1">
                <a:spLocks noRot="1" noChangeAspect="1" noMove="1" noResize="1" noEditPoints="1" noAdjustHandles="1" noChangeArrowheads="1" noChangeShapeType="1" noTextEdit="1"/>
              </p:cNvSpPr>
              <p:nvPr/>
            </p:nvSpPr>
            <p:spPr>
              <a:xfrm>
                <a:off x="7360175" y="5212764"/>
                <a:ext cx="3162925" cy="851708"/>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266617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P spid="13"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316AA83E-CBBF-4644-AADE-7834A6F93CC0}"/>
              </a:ext>
            </a:extLst>
          </p:cNvPr>
          <p:cNvSpPr>
            <a:spLocks noGrp="1" noChangeArrowheads="1"/>
          </p:cNvSpPr>
          <p:nvPr>
            <p:ph type="title"/>
          </p:nvPr>
        </p:nvSpPr>
        <p:spPr>
          <a:solidFill>
            <a:srgbClr val="00B0F0"/>
          </a:solidFill>
        </p:spPr>
        <p:txBody>
          <a:bodyPr/>
          <a:lstStyle/>
          <a:p>
            <a:pPr eaLnBrk="1" hangingPunct="1"/>
            <a:r>
              <a:rPr lang="en-US" altLang="en-US" sz="6000" b="1" dirty="0">
                <a:latin typeface="Comic Sans MS" panose="030F0702030302020204" pitchFamily="66" charset="0"/>
              </a:rPr>
              <a:t>Learning Objectives</a:t>
            </a:r>
          </a:p>
        </p:txBody>
      </p:sp>
      <p:sp>
        <p:nvSpPr>
          <p:cNvPr id="7171" name="Rectangle 5">
            <a:extLst>
              <a:ext uri="{FF2B5EF4-FFF2-40B4-BE49-F238E27FC236}">
                <a16:creationId xmlns:a16="http://schemas.microsoft.com/office/drawing/2014/main" id="{3D2FD20A-EA03-45AA-B232-59F24F755D20}"/>
              </a:ext>
            </a:extLst>
          </p:cNvPr>
          <p:cNvSpPr>
            <a:spLocks noGrp="1" noChangeArrowheads="1"/>
          </p:cNvSpPr>
          <p:nvPr>
            <p:ph type="body" idx="1"/>
          </p:nvPr>
        </p:nvSpPr>
        <p:spPr/>
        <p:txBody>
          <a:bodyPr/>
          <a:lstStyle/>
          <a:p>
            <a:pPr eaLnBrk="1" hangingPunct="1"/>
            <a:r>
              <a:rPr lang="en-US" altLang="en-US" sz="3600" dirty="0">
                <a:latin typeface="Comic Sans MS" panose="030F0702030302020204" pitchFamily="66" charset="0"/>
              </a:rPr>
              <a:t>I can mathematically rearrange the potential energy equation.</a:t>
            </a:r>
          </a:p>
          <a:p>
            <a:pPr eaLnBrk="1" hangingPunct="1"/>
            <a:r>
              <a:rPr lang="en-US" altLang="en-US" sz="3600" dirty="0">
                <a:latin typeface="Comic Sans MS" panose="030F0702030302020204" pitchFamily="66" charset="0"/>
              </a:rPr>
              <a:t>I can calculate Potential Energy using the formula.</a:t>
            </a:r>
          </a:p>
          <a:p>
            <a:pPr eaLnBrk="1" hangingPunct="1">
              <a:buFontTx/>
              <a:buNone/>
            </a:pPr>
            <a:endParaRPr lang="en-US" altLang="en-US" dirty="0">
              <a:latin typeface="Comic Sans MS" panose="030F0702030302020204" pitchFamily="66" charset="0"/>
            </a:endParaRPr>
          </a:p>
        </p:txBody>
      </p:sp>
    </p:spTree>
    <p:extLst>
      <p:ext uri="{BB962C8B-B14F-4D97-AF65-F5344CB8AC3E}">
        <p14:creationId xmlns:p14="http://schemas.microsoft.com/office/powerpoint/2010/main" val="275675364"/>
      </p:ext>
    </p:extLst>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2290C0A7-710B-452B-B8C7-2EE0E4D49E7A}"/>
              </a:ext>
            </a:extLst>
          </p:cNvPr>
          <p:cNvSpPr>
            <a:spLocks noGrp="1" noChangeArrowheads="1"/>
          </p:cNvSpPr>
          <p:nvPr>
            <p:ph type="title"/>
          </p:nvPr>
        </p:nvSpPr>
        <p:spPr>
          <a:solidFill>
            <a:srgbClr val="7030A0"/>
          </a:solidFill>
        </p:spPr>
        <p:txBody>
          <a:bodyPr/>
          <a:lstStyle/>
          <a:p>
            <a:pPr eaLnBrk="1" hangingPunct="1"/>
            <a:r>
              <a:rPr lang="en-US" altLang="en-US" sz="4800" dirty="0">
                <a:solidFill>
                  <a:schemeClr val="tx1"/>
                </a:solidFill>
              </a:rPr>
              <a:t>Gravitational Potential Energy (GPE)</a:t>
            </a:r>
          </a:p>
        </p:txBody>
      </p:sp>
      <p:sp>
        <p:nvSpPr>
          <p:cNvPr id="13315" name="Rectangle 3">
            <a:extLst>
              <a:ext uri="{FF2B5EF4-FFF2-40B4-BE49-F238E27FC236}">
                <a16:creationId xmlns:a16="http://schemas.microsoft.com/office/drawing/2014/main" id="{E9044BF9-0F3D-4E5B-B26D-4D86D792CF0B}"/>
              </a:ext>
            </a:extLst>
          </p:cNvPr>
          <p:cNvSpPr>
            <a:spLocks noGrp="1" noChangeArrowheads="1"/>
          </p:cNvSpPr>
          <p:nvPr>
            <p:ph type="body" idx="1"/>
          </p:nvPr>
        </p:nvSpPr>
        <p:spPr>
          <a:xfrm>
            <a:off x="609601" y="1600200"/>
            <a:ext cx="10972800" cy="762000"/>
          </a:xfrm>
        </p:spPr>
        <p:txBody>
          <a:bodyPr/>
          <a:lstStyle/>
          <a:p>
            <a:pPr algn="ctr" eaLnBrk="1" hangingPunct="1"/>
            <a:r>
              <a:rPr lang="en-US" altLang="en-US" sz="3600" dirty="0"/>
              <a:t>Potential Energy that depends upon an objects height above a reference point</a:t>
            </a:r>
            <a:endParaRPr lang="en-US" altLang="en-US" sz="3600" i="1" dirty="0"/>
          </a:p>
        </p:txBody>
      </p:sp>
      <p:sp>
        <p:nvSpPr>
          <p:cNvPr id="13316" name="Text Box 4">
            <a:extLst>
              <a:ext uri="{FF2B5EF4-FFF2-40B4-BE49-F238E27FC236}">
                <a16:creationId xmlns:a16="http://schemas.microsoft.com/office/drawing/2014/main" id="{1DA61963-F685-4263-A49C-6A71D24A11D7}"/>
              </a:ext>
            </a:extLst>
          </p:cNvPr>
          <p:cNvSpPr txBox="1">
            <a:spLocks noChangeArrowheads="1"/>
          </p:cNvSpPr>
          <p:nvPr/>
        </p:nvSpPr>
        <p:spPr bwMode="auto">
          <a:xfrm>
            <a:off x="3928269" y="2926141"/>
            <a:ext cx="4335462"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800" dirty="0"/>
              <a:t>Formula:</a:t>
            </a:r>
          </a:p>
          <a:p>
            <a:pPr algn="ctr" eaLnBrk="1" hangingPunct="1">
              <a:spcBef>
                <a:spcPct val="0"/>
              </a:spcBef>
              <a:buFontTx/>
              <a:buNone/>
            </a:pPr>
            <a:r>
              <a:rPr lang="en-US" altLang="en-US" sz="4800" dirty="0"/>
              <a:t>PE = </a:t>
            </a:r>
            <a:r>
              <a:rPr lang="en-US" altLang="en-US" sz="4800" dirty="0" err="1"/>
              <a:t>mgh</a:t>
            </a:r>
            <a:endParaRPr lang="en-US" altLang="en-US" sz="4800" dirty="0"/>
          </a:p>
        </p:txBody>
      </p:sp>
      <p:sp>
        <p:nvSpPr>
          <p:cNvPr id="13317" name="Text Box 5">
            <a:extLst>
              <a:ext uri="{FF2B5EF4-FFF2-40B4-BE49-F238E27FC236}">
                <a16:creationId xmlns:a16="http://schemas.microsoft.com/office/drawing/2014/main" id="{9D519E9D-45AB-4757-858F-D3D32FC7DCD2}"/>
              </a:ext>
            </a:extLst>
          </p:cNvPr>
          <p:cNvSpPr txBox="1">
            <a:spLocks noChangeArrowheads="1"/>
          </p:cNvSpPr>
          <p:nvPr/>
        </p:nvSpPr>
        <p:spPr bwMode="auto">
          <a:xfrm>
            <a:off x="609601" y="4876801"/>
            <a:ext cx="10972799"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dirty="0"/>
              <a:t>Potential energy is calculated by:</a:t>
            </a:r>
          </a:p>
          <a:p>
            <a:pPr eaLnBrk="1" hangingPunct="1">
              <a:spcBef>
                <a:spcPct val="0"/>
              </a:spcBef>
              <a:buFontTx/>
              <a:buNone/>
            </a:pPr>
            <a:r>
              <a:rPr lang="en-US" altLang="en-US" dirty="0"/>
              <a:t>The object’s mass (m), multiplied by the earth’s gravitational pull (g) (9.8 m/sec/sec), multiplied by the height (h) the object can fall. </a:t>
            </a:r>
          </a:p>
        </p:txBody>
      </p:sp>
    </p:spTree>
    <p:extLst>
      <p:ext uri="{BB962C8B-B14F-4D97-AF65-F5344CB8AC3E}">
        <p14:creationId xmlns:p14="http://schemas.microsoft.com/office/powerpoint/2010/main" val="2733819562"/>
      </p:ext>
    </p:extLst>
  </p:cSld>
  <p:clrMapOvr>
    <a:masterClrMapping/>
  </p:clrMapOvr>
  <p:transition>
    <p:strips dir="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DDE76-51DE-4FB6-8FA2-54A5E724BE4C}"/>
              </a:ext>
            </a:extLst>
          </p:cNvPr>
          <p:cNvSpPr>
            <a:spLocks noGrp="1"/>
          </p:cNvSpPr>
          <p:nvPr>
            <p:ph type="title"/>
          </p:nvPr>
        </p:nvSpPr>
        <p:spPr>
          <a:solidFill>
            <a:schemeClr val="accent3">
              <a:lumMod val="50000"/>
            </a:schemeClr>
          </a:solidFill>
        </p:spPr>
        <p:txBody>
          <a:bodyPr/>
          <a:lstStyle/>
          <a:p>
            <a:r>
              <a:rPr lang="en-US" dirty="0"/>
              <a:t>Formula Representation</a:t>
            </a:r>
          </a:p>
        </p:txBody>
      </p:sp>
      <p:sp>
        <p:nvSpPr>
          <p:cNvPr id="4" name="TextBox 3">
            <a:extLst>
              <a:ext uri="{FF2B5EF4-FFF2-40B4-BE49-F238E27FC236}">
                <a16:creationId xmlns:a16="http://schemas.microsoft.com/office/drawing/2014/main" id="{C1F9DD3E-6A21-4D0B-85AF-D73189E9D732}"/>
              </a:ext>
            </a:extLst>
          </p:cNvPr>
          <p:cNvSpPr txBox="1"/>
          <p:nvPr/>
        </p:nvSpPr>
        <p:spPr>
          <a:xfrm>
            <a:off x="4108174" y="2707862"/>
            <a:ext cx="1948070" cy="707886"/>
          </a:xfrm>
          <a:prstGeom prst="rect">
            <a:avLst/>
          </a:prstGeom>
          <a:noFill/>
        </p:spPr>
        <p:txBody>
          <a:bodyPr wrap="square" rtlCol="0">
            <a:spAutoFit/>
          </a:bodyPr>
          <a:lstStyle/>
          <a:p>
            <a:r>
              <a:rPr lang="en-US" sz="4000" dirty="0"/>
              <a:t>mass</a:t>
            </a:r>
          </a:p>
        </p:txBody>
      </p:sp>
      <p:graphicFrame>
        <p:nvGraphicFramePr>
          <p:cNvPr id="5" name="Table 5">
            <a:extLst>
              <a:ext uri="{FF2B5EF4-FFF2-40B4-BE49-F238E27FC236}">
                <a16:creationId xmlns:a16="http://schemas.microsoft.com/office/drawing/2014/main" id="{19F7C865-1993-4804-8B1B-D5EC23DCBBC2}"/>
              </a:ext>
            </a:extLst>
          </p:cNvPr>
          <p:cNvGraphicFramePr>
            <a:graphicFrameLocks noGrp="1"/>
          </p:cNvGraphicFramePr>
          <p:nvPr>
            <p:extLst>
              <p:ext uri="{D42A27DB-BD31-4B8C-83A1-F6EECF244321}">
                <p14:modId xmlns:p14="http://schemas.microsoft.com/office/powerpoint/2010/main" val="2766283752"/>
              </p:ext>
            </p:extLst>
          </p:nvPr>
        </p:nvGraphicFramePr>
        <p:xfrm>
          <a:off x="609600" y="1760442"/>
          <a:ext cx="10972800" cy="4155440"/>
        </p:xfrm>
        <a:graphic>
          <a:graphicData uri="http://schemas.openxmlformats.org/drawingml/2006/table">
            <a:tbl>
              <a:tblPr firstRow="1" bandRow="1">
                <a:tableStyleId>{5C22544A-7EE6-4342-B048-85BDC9FD1C3A}</a:tableStyleId>
              </a:tblPr>
              <a:tblGrid>
                <a:gridCol w="2531165">
                  <a:extLst>
                    <a:ext uri="{9D8B030D-6E8A-4147-A177-3AD203B41FA5}">
                      <a16:colId xmlns:a16="http://schemas.microsoft.com/office/drawing/2014/main" val="2643036793"/>
                    </a:ext>
                  </a:extLst>
                </a:gridCol>
                <a:gridCol w="5234609">
                  <a:extLst>
                    <a:ext uri="{9D8B030D-6E8A-4147-A177-3AD203B41FA5}">
                      <a16:colId xmlns:a16="http://schemas.microsoft.com/office/drawing/2014/main" val="3463558309"/>
                    </a:ext>
                  </a:extLst>
                </a:gridCol>
                <a:gridCol w="3207026">
                  <a:extLst>
                    <a:ext uri="{9D8B030D-6E8A-4147-A177-3AD203B41FA5}">
                      <a16:colId xmlns:a16="http://schemas.microsoft.com/office/drawing/2014/main" val="3114068196"/>
                    </a:ext>
                  </a:extLst>
                </a:gridCol>
              </a:tblGrid>
              <a:tr h="370840">
                <a:tc>
                  <a:txBody>
                    <a:bodyPr/>
                    <a:lstStyle/>
                    <a:p>
                      <a:pPr algn="ctr"/>
                      <a:r>
                        <a:rPr lang="en-US" sz="4000" dirty="0">
                          <a:solidFill>
                            <a:schemeClr val="tx1"/>
                          </a:solidFill>
                        </a:rPr>
                        <a:t>Formula</a:t>
                      </a:r>
                    </a:p>
                  </a:txBody>
                  <a:tcPr/>
                </a:tc>
                <a:tc>
                  <a:txBody>
                    <a:bodyPr/>
                    <a:lstStyle/>
                    <a:p>
                      <a:pPr algn="ctr"/>
                      <a:r>
                        <a:rPr lang="en-US" sz="4000" dirty="0">
                          <a:solidFill>
                            <a:schemeClr val="tx1"/>
                          </a:solidFill>
                        </a:rPr>
                        <a:t>Represents</a:t>
                      </a:r>
                    </a:p>
                  </a:txBody>
                  <a:tcPr/>
                </a:tc>
                <a:tc>
                  <a:txBody>
                    <a:bodyPr/>
                    <a:lstStyle/>
                    <a:p>
                      <a:pPr algn="ctr"/>
                      <a:r>
                        <a:rPr lang="en-US" sz="4000" dirty="0">
                          <a:solidFill>
                            <a:schemeClr val="tx1"/>
                          </a:solidFill>
                        </a:rPr>
                        <a:t>Units</a:t>
                      </a:r>
                    </a:p>
                  </a:txBody>
                  <a:tcPr/>
                </a:tc>
                <a:extLst>
                  <a:ext uri="{0D108BD9-81ED-4DB2-BD59-A6C34878D82A}">
                    <a16:rowId xmlns:a16="http://schemas.microsoft.com/office/drawing/2014/main" val="1087859368"/>
                  </a:ext>
                </a:extLst>
              </a:tr>
              <a:tr h="37084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a:ln>
                            <a:noFill/>
                          </a:ln>
                          <a:solidFill>
                            <a:srgbClr val="000000"/>
                          </a:solidFill>
                          <a:effectLst/>
                          <a:uLnTx/>
                          <a:uFillTx/>
                          <a:latin typeface="+mn-lt"/>
                          <a:ea typeface="+mn-ea"/>
                          <a:cs typeface="+mn-cs"/>
                        </a:rPr>
                        <a:t>PE </a:t>
                      </a:r>
                      <a:r>
                        <a:rPr kumimoji="0" lang="en-US" sz="4000" b="0" i="0" u="none" strike="noStrike" kern="1200" cap="none" spc="0" normalizeH="0" baseline="0" noProof="0" dirty="0">
                          <a:ln>
                            <a:noFill/>
                          </a:ln>
                          <a:solidFill>
                            <a:srgbClr val="000000"/>
                          </a:solidFill>
                          <a:effectLst/>
                          <a:uLnTx/>
                          <a:uFillTx/>
                          <a:latin typeface="+mn-lt"/>
                          <a:ea typeface="+mn-ea"/>
                          <a:cs typeface="+mn-cs"/>
                        </a:rPr>
                        <a:t>= </a:t>
                      </a:r>
                      <a:r>
                        <a:rPr kumimoji="0" lang="en-US" sz="4000" b="0" i="0" u="none" strike="noStrike" kern="1200" cap="none" spc="0" normalizeH="0" baseline="0" noProof="0" dirty="0" err="1">
                          <a:ln>
                            <a:noFill/>
                          </a:ln>
                          <a:solidFill>
                            <a:srgbClr val="000000"/>
                          </a:solidFill>
                          <a:effectLst/>
                          <a:uLnTx/>
                          <a:uFillTx/>
                          <a:latin typeface="+mn-lt"/>
                          <a:ea typeface="+mn-ea"/>
                          <a:cs typeface="+mn-cs"/>
                        </a:rPr>
                        <a:t>mgh</a:t>
                      </a:r>
                      <a:endParaRPr kumimoji="0" lang="en-US" sz="40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r>
                        <a:rPr kumimoji="0" lang="en-US" sz="4000" b="0" i="0" u="none" strike="noStrike" kern="1200" cap="none" spc="0" normalizeH="0" baseline="0" noProof="0" dirty="0">
                          <a:ln>
                            <a:noFill/>
                          </a:ln>
                          <a:solidFill>
                            <a:srgbClr val="000000"/>
                          </a:solidFill>
                          <a:effectLst/>
                          <a:uLnTx/>
                          <a:uFillTx/>
                          <a:latin typeface="+mn-lt"/>
                          <a:ea typeface="+mn-ea"/>
                          <a:cs typeface="+mn-cs"/>
                        </a:rPr>
                        <a:t>PE = Potential Energy</a:t>
                      </a:r>
                      <a:endParaRPr lang="en-US" dirty="0"/>
                    </a:p>
                  </a:txBody>
                  <a:tcPr/>
                </a:tc>
                <a:tc>
                  <a:txBody>
                    <a:bodyPr/>
                    <a:lstStyle/>
                    <a:p>
                      <a:r>
                        <a:rPr kumimoji="0" lang="en-US" sz="4000" b="0" i="0" u="none" strike="noStrike" kern="1200" cap="none" spc="0" normalizeH="0" baseline="0" noProof="0" dirty="0">
                          <a:ln>
                            <a:noFill/>
                          </a:ln>
                          <a:solidFill>
                            <a:srgbClr val="000000"/>
                          </a:solidFill>
                          <a:effectLst/>
                          <a:uLnTx/>
                          <a:uFillTx/>
                          <a:latin typeface="+mn-lt"/>
                          <a:ea typeface="+mn-ea"/>
                          <a:cs typeface="+mn-cs"/>
                        </a:rPr>
                        <a:t>Joules (J)</a:t>
                      </a:r>
                      <a:endParaRPr lang="en-US" dirty="0"/>
                    </a:p>
                  </a:txBody>
                  <a:tcPr/>
                </a:tc>
                <a:extLst>
                  <a:ext uri="{0D108BD9-81ED-4DB2-BD59-A6C34878D82A}">
                    <a16:rowId xmlns:a16="http://schemas.microsoft.com/office/drawing/2014/main" val="3228895443"/>
                  </a:ext>
                </a:extLst>
              </a:tr>
              <a:tr h="370840">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m = mass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Kilogram (kg)</a:t>
                      </a:r>
                    </a:p>
                  </a:txBody>
                  <a:tcPr/>
                </a:tc>
                <a:extLst>
                  <a:ext uri="{0D108BD9-81ED-4DB2-BD59-A6C34878D82A}">
                    <a16:rowId xmlns:a16="http://schemas.microsoft.com/office/drawing/2014/main" val="469065980"/>
                  </a:ext>
                </a:extLst>
              </a:tr>
              <a:tr h="37084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PE = </a:t>
                      </a:r>
                      <a:r>
                        <a:rPr kumimoji="0" lang="en-US" sz="4000" b="0" i="0" u="none" strike="noStrike" kern="1200" cap="none" spc="0" normalizeH="0" baseline="0" noProof="0" dirty="0" err="1">
                          <a:ln>
                            <a:noFill/>
                          </a:ln>
                          <a:solidFill>
                            <a:srgbClr val="000000"/>
                          </a:solidFill>
                          <a:effectLst/>
                          <a:uLnTx/>
                          <a:uFillTx/>
                          <a:latin typeface="+mn-lt"/>
                          <a:ea typeface="+mn-ea"/>
                          <a:cs typeface="+mn-cs"/>
                        </a:rPr>
                        <a:t>mgh</a:t>
                      </a:r>
                      <a:endParaRPr kumimoji="0" lang="en-US" sz="40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g = acceleration due to gravity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m/s/s</a:t>
                      </a:r>
                    </a:p>
                    <a:p>
                      <a:endParaRPr lang="en-US" dirty="0"/>
                    </a:p>
                  </a:txBody>
                  <a:tcPr/>
                </a:tc>
                <a:extLst>
                  <a:ext uri="{0D108BD9-81ED-4DB2-BD59-A6C34878D82A}">
                    <a16:rowId xmlns:a16="http://schemas.microsoft.com/office/drawing/2014/main" val="1133754912"/>
                  </a:ext>
                </a:extLst>
              </a:tr>
              <a:tr h="741680">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h = height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Meter (m)</a:t>
                      </a:r>
                    </a:p>
                  </a:txBody>
                  <a:tcPr/>
                </a:tc>
                <a:extLst>
                  <a:ext uri="{0D108BD9-81ED-4DB2-BD59-A6C34878D82A}">
                    <a16:rowId xmlns:a16="http://schemas.microsoft.com/office/drawing/2014/main" val="2626544014"/>
                  </a:ext>
                </a:extLst>
              </a:tr>
            </a:tbl>
          </a:graphicData>
        </a:graphic>
      </p:graphicFrame>
    </p:spTree>
    <p:extLst>
      <p:ext uri="{BB962C8B-B14F-4D97-AF65-F5344CB8AC3E}">
        <p14:creationId xmlns:p14="http://schemas.microsoft.com/office/powerpoint/2010/main" val="2047635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D1B11-E8E3-4B27-A491-9BD947FF34BC}"/>
              </a:ext>
            </a:extLst>
          </p:cNvPr>
          <p:cNvSpPr>
            <a:spLocks noGrp="1"/>
          </p:cNvSpPr>
          <p:nvPr>
            <p:ph type="title"/>
          </p:nvPr>
        </p:nvSpPr>
        <p:spPr>
          <a:solidFill>
            <a:srgbClr val="92D050"/>
          </a:solidFill>
        </p:spPr>
        <p:txBody>
          <a:bodyPr/>
          <a:lstStyle/>
          <a:p>
            <a:pPr algn="ctr"/>
            <a:r>
              <a:rPr lang="en-US" b="1" dirty="0"/>
              <a:t>Solve for Mass (m)</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574B85-F0F0-464B-B6A3-A1A4770F2124}"/>
                  </a:ext>
                </a:extLst>
              </p:cNvPr>
              <p:cNvSpPr>
                <a:spLocks noGrp="1"/>
              </p:cNvSpPr>
              <p:nvPr>
                <p:ph sz="half" idx="1"/>
              </p:nvPr>
            </p:nvSpPr>
            <p:spPr>
              <a:xfrm>
                <a:off x="838200" y="1870595"/>
                <a:ext cx="5181600" cy="4351338"/>
              </a:xfrm>
            </p:spPr>
            <p:txBody>
              <a:bodyPr/>
              <a:lstStyle/>
              <a:p>
                <a:pPr marL="0" indent="0">
                  <a:buNone/>
                </a:pPr>
                <a:r>
                  <a:rPr lang="en-US" altLang="en-US" sz="4400" dirty="0"/>
                  <a:t>   PE = </a:t>
                </a:r>
                <a:r>
                  <a:rPr lang="en-US" altLang="en-US" sz="4400" dirty="0" err="1"/>
                  <a:t>mgh</a:t>
                </a:r>
                <a:r>
                  <a:rPr lang="en-US" altLang="en-US" sz="3200" baseline="30000" dirty="0"/>
                  <a:t>		</a:t>
                </a:r>
                <a:endParaRPr lang="en-US" altLang="en-US" sz="3200" dirty="0"/>
              </a:p>
              <a:p>
                <a:pPr marL="0" indent="0">
                  <a:buNone/>
                </a:pPr>
                <a:r>
                  <a:rPr lang="en-US" sz="4400" dirty="0"/>
                  <a:t>    </a:t>
                </a:r>
                <a:endParaRPr lang="en-US" sz="4400" baseline="30000" dirty="0"/>
              </a:p>
              <a:p>
                <a:pPr marL="0" indent="0">
                  <a:buNone/>
                </a:pPr>
                <a:endParaRPr lang="en-US" sz="4400" baseline="30000" dirty="0"/>
              </a:p>
              <a:p>
                <a:pPr marL="0" indent="0">
                  <a:buNone/>
                </a:pPr>
                <a:r>
                  <a:rPr kumimoji="0" lang="en-US" sz="4400" u="none" strike="noStrike" kern="1200" cap="none" spc="0" normalizeH="0" baseline="0" noProof="0" dirty="0">
                    <a:ln>
                      <a:noFill/>
                    </a:ln>
                    <a:effectLst/>
                    <a:uLnTx/>
                    <a:uFillTx/>
                    <a:latin typeface="Calibri" panose="020F0502020204030204" pitchFamily="34" charset="0"/>
                    <a:cs typeface="Calibri" panose="020F0502020204030204" pitchFamily="34" charset="0"/>
                  </a:rPr>
                  <a:t>m = </a:t>
                </a:r>
                <a14:m>
                  <m:oMath xmlns:m="http://schemas.openxmlformats.org/officeDocument/2006/math">
                    <m:f>
                      <m:fPr>
                        <m:ctrlPr>
                          <a:rPr kumimoji="0" lang="en-US" sz="4400" i="1" u="none" strike="noStrike" kern="1200" cap="none" spc="0" normalizeH="0" baseline="0" noProof="0" smtClean="0">
                            <a:ln>
                              <a:noFill/>
                            </a:ln>
                            <a:effectLst/>
                            <a:uLnTx/>
                            <a:uFillTx/>
                            <a:latin typeface="Cambria Math" panose="02040503050406030204" pitchFamily="18" charset="0"/>
                          </a:rPr>
                        </m:ctrlPr>
                      </m:fPr>
                      <m:num>
                        <m:r>
                          <m:rPr>
                            <m:sty m:val="p"/>
                          </m:rPr>
                          <a:rPr kumimoji="0" lang="en-US" sz="4400" b="0" i="0" u="none" strike="noStrike" kern="1200" cap="none" spc="0" normalizeH="0" baseline="0" noProof="0" smtClean="0">
                            <a:ln>
                              <a:noFill/>
                            </a:ln>
                            <a:effectLst/>
                            <a:uLnTx/>
                            <a:uFillTx/>
                            <a:latin typeface="Cambria Math" panose="02040503050406030204" pitchFamily="18" charset="0"/>
                          </a:rPr>
                          <m:t>P</m:t>
                        </m:r>
                        <m:r>
                          <a:rPr kumimoji="0" lang="en-US" sz="4400" u="none" strike="noStrike" kern="1200" cap="none" spc="0" normalizeH="0" baseline="0" noProof="0" smtClean="0">
                            <a:ln>
                              <a:noFill/>
                            </a:ln>
                            <a:effectLst/>
                            <a:uLnTx/>
                            <a:uFillTx/>
                            <a:latin typeface="Cambria Math" panose="02040503050406030204" pitchFamily="18" charset="0"/>
                          </a:rPr>
                          <m:t>𝐸</m:t>
                        </m:r>
                      </m:num>
                      <m:den>
                        <m:r>
                          <a:rPr kumimoji="0" lang="en-US" sz="4400" b="0" i="1" u="none" strike="noStrike" kern="1200" cap="none" spc="0" normalizeH="0" baseline="0" noProof="0" smtClean="0">
                            <a:ln>
                              <a:noFill/>
                            </a:ln>
                            <a:effectLst/>
                            <a:uLnTx/>
                            <a:uFillTx/>
                            <a:latin typeface="Cambria Math" panose="02040503050406030204" pitchFamily="18" charset="0"/>
                          </a:rPr>
                          <m:t>𝑔h</m:t>
                        </m:r>
                      </m:den>
                    </m:f>
                  </m:oMath>
                </a14:m>
                <a:endParaRPr lang="en-US" sz="4400" baseline="30000" dirty="0">
                  <a:latin typeface="Calibri" panose="020F0502020204030204" pitchFamily="34" charset="0"/>
                  <a:cs typeface="Calibri" panose="020F0502020204030204" pitchFamily="34" charset="0"/>
                </a:endParaRPr>
              </a:p>
            </p:txBody>
          </p:sp>
        </mc:Choice>
        <mc:Fallback xmlns="">
          <p:sp>
            <p:nvSpPr>
              <p:cNvPr id="3" name="Content Placeholder 2">
                <a:extLst>
                  <a:ext uri="{FF2B5EF4-FFF2-40B4-BE49-F238E27FC236}">
                    <a16:creationId xmlns:a16="http://schemas.microsoft.com/office/drawing/2014/main" id="{93574B85-F0F0-464B-B6A3-A1A4770F2124}"/>
                  </a:ext>
                </a:extLst>
              </p:cNvPr>
              <p:cNvSpPr>
                <a:spLocks noGrp="1" noRot="1" noChangeAspect="1" noMove="1" noResize="1" noEditPoints="1" noAdjustHandles="1" noChangeArrowheads="1" noChangeShapeType="1" noTextEdit="1"/>
              </p:cNvSpPr>
              <p:nvPr>
                <p:ph sz="half" idx="1"/>
              </p:nvPr>
            </p:nvSpPr>
            <p:spPr>
              <a:xfrm>
                <a:off x="838200" y="1870595"/>
                <a:ext cx="5181600" cy="4351338"/>
              </a:xfrm>
              <a:blipFill>
                <a:blip r:embed="rId2"/>
                <a:stretch>
                  <a:fillRect l="-4824" t="-4482"/>
                </a:stretch>
              </a:blipFill>
            </p:spPr>
            <p:txBody>
              <a:bodyPr/>
              <a:lstStyle/>
              <a:p>
                <a:r>
                  <a:rPr lang="en-US">
                    <a:noFill/>
                  </a:rPr>
                  <a:t> </a:t>
                </a:r>
              </a:p>
            </p:txBody>
          </p:sp>
        </mc:Fallback>
      </mc:AlternateContent>
      <p:sp>
        <p:nvSpPr>
          <p:cNvPr id="4" name="Content Placeholder 3">
            <a:extLst>
              <a:ext uri="{FF2B5EF4-FFF2-40B4-BE49-F238E27FC236}">
                <a16:creationId xmlns:a16="http://schemas.microsoft.com/office/drawing/2014/main" id="{BDAD8019-8C19-47D7-9969-3D42C7B6C40A}"/>
              </a:ext>
            </a:extLst>
          </p:cNvPr>
          <p:cNvSpPr>
            <a:spLocks noGrp="1"/>
          </p:cNvSpPr>
          <p:nvPr>
            <p:ph sz="half" idx="2"/>
          </p:nvPr>
        </p:nvSpPr>
        <p:spPr/>
        <p:txBody>
          <a:bodyPr>
            <a:normAutofit/>
          </a:bodyPr>
          <a:lstStyle/>
          <a:p>
            <a:r>
              <a:rPr lang="en-US" sz="4000" dirty="0"/>
              <a:t>Step 1 – Divide both sides by </a:t>
            </a:r>
            <a:r>
              <a:rPr lang="en-US" sz="4000" dirty="0" err="1"/>
              <a:t>gh</a:t>
            </a:r>
            <a:endParaRPr lang="en-US" sz="4000" dirty="0"/>
          </a:p>
        </p:txBody>
      </p:sp>
      <p:sp>
        <p:nvSpPr>
          <p:cNvPr id="8" name="TextBox 7">
            <a:extLst>
              <a:ext uri="{FF2B5EF4-FFF2-40B4-BE49-F238E27FC236}">
                <a16:creationId xmlns:a16="http://schemas.microsoft.com/office/drawing/2014/main" id="{CA5B17A4-2EEF-462C-9DC8-5C5BCF7BE511}"/>
              </a:ext>
            </a:extLst>
          </p:cNvPr>
          <p:cNvSpPr txBox="1"/>
          <p:nvPr/>
        </p:nvSpPr>
        <p:spPr>
          <a:xfrm>
            <a:off x="2770355" y="1893655"/>
            <a:ext cx="914400" cy="1446550"/>
          </a:xfrm>
          <a:prstGeom prst="rect">
            <a:avLst/>
          </a:prstGeom>
          <a:noFill/>
        </p:spPr>
        <p:txBody>
          <a:bodyPr wrap="square" rtlCol="0">
            <a:spAutoFit/>
          </a:bodyPr>
          <a:lstStyle/>
          <a:p>
            <a:r>
              <a:rPr lang="en-US" sz="4400" dirty="0"/>
              <a:t>__</a:t>
            </a:r>
          </a:p>
          <a:p>
            <a:r>
              <a:rPr lang="en-US" sz="4400" dirty="0" err="1"/>
              <a:t>gh</a:t>
            </a:r>
            <a:endParaRPr lang="en-US" sz="4400" dirty="0"/>
          </a:p>
        </p:txBody>
      </p:sp>
      <p:sp>
        <p:nvSpPr>
          <p:cNvPr id="9" name="TextBox 8">
            <a:extLst>
              <a:ext uri="{FF2B5EF4-FFF2-40B4-BE49-F238E27FC236}">
                <a16:creationId xmlns:a16="http://schemas.microsoft.com/office/drawing/2014/main" id="{0ABA6805-89B8-482F-8C99-967A1B491B2C}"/>
              </a:ext>
            </a:extLst>
          </p:cNvPr>
          <p:cNvSpPr txBox="1"/>
          <p:nvPr/>
        </p:nvSpPr>
        <p:spPr>
          <a:xfrm>
            <a:off x="1270065" y="1863664"/>
            <a:ext cx="914400" cy="1446550"/>
          </a:xfrm>
          <a:prstGeom prst="rect">
            <a:avLst/>
          </a:prstGeom>
          <a:noFill/>
        </p:spPr>
        <p:txBody>
          <a:bodyPr wrap="square" rtlCol="0">
            <a:spAutoFit/>
          </a:bodyPr>
          <a:lstStyle/>
          <a:p>
            <a:r>
              <a:rPr lang="en-US" sz="4400" dirty="0"/>
              <a:t>__</a:t>
            </a:r>
          </a:p>
          <a:p>
            <a:r>
              <a:rPr lang="en-US" sz="4400" dirty="0" err="1"/>
              <a:t>gh</a:t>
            </a:r>
            <a:endParaRPr lang="en-US" sz="4400" dirty="0"/>
          </a:p>
        </p:txBody>
      </p:sp>
      <p:cxnSp>
        <p:nvCxnSpPr>
          <p:cNvPr id="12" name="Straight Connector 11">
            <a:extLst>
              <a:ext uri="{FF2B5EF4-FFF2-40B4-BE49-F238E27FC236}">
                <a16:creationId xmlns:a16="http://schemas.microsoft.com/office/drawing/2014/main" id="{372A6504-57B4-45B7-8182-EBD147AB9AE8}"/>
              </a:ext>
            </a:extLst>
          </p:cNvPr>
          <p:cNvCxnSpPr>
            <a:cxnSpLocks/>
          </p:cNvCxnSpPr>
          <p:nvPr/>
        </p:nvCxnSpPr>
        <p:spPr>
          <a:xfrm flipV="1">
            <a:off x="3006070" y="1954643"/>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2EF6F16A-2AC8-4EA6-8E95-B624D05FD773}"/>
              </a:ext>
            </a:extLst>
          </p:cNvPr>
          <p:cNvCxnSpPr>
            <a:cxnSpLocks/>
          </p:cNvCxnSpPr>
          <p:nvPr/>
        </p:nvCxnSpPr>
        <p:spPr>
          <a:xfrm flipV="1">
            <a:off x="2850331" y="2480196"/>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083429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D1B11-E8E3-4B27-A491-9BD947FF34BC}"/>
              </a:ext>
            </a:extLst>
          </p:cNvPr>
          <p:cNvSpPr>
            <a:spLocks noGrp="1"/>
          </p:cNvSpPr>
          <p:nvPr>
            <p:ph type="title"/>
          </p:nvPr>
        </p:nvSpPr>
        <p:spPr>
          <a:solidFill>
            <a:srgbClr val="92D050"/>
          </a:solidFill>
        </p:spPr>
        <p:txBody>
          <a:bodyPr/>
          <a:lstStyle/>
          <a:p>
            <a:pPr algn="ctr"/>
            <a:r>
              <a:rPr lang="en-US" b="1" dirty="0"/>
              <a:t>Solve </a:t>
            </a:r>
            <a:r>
              <a:rPr lang="en-US" b="1"/>
              <a:t>for Height </a:t>
            </a:r>
            <a:r>
              <a:rPr lang="en-US" b="1" dirty="0"/>
              <a:t>(h)</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574B85-F0F0-464B-B6A3-A1A4770F2124}"/>
                  </a:ext>
                </a:extLst>
              </p:cNvPr>
              <p:cNvSpPr>
                <a:spLocks noGrp="1"/>
              </p:cNvSpPr>
              <p:nvPr>
                <p:ph sz="half" idx="1"/>
              </p:nvPr>
            </p:nvSpPr>
            <p:spPr>
              <a:xfrm>
                <a:off x="838200" y="1870595"/>
                <a:ext cx="5181600" cy="4351338"/>
              </a:xfrm>
            </p:spPr>
            <p:txBody>
              <a:bodyPr/>
              <a:lstStyle/>
              <a:p>
                <a:pPr marL="0" indent="0">
                  <a:buNone/>
                </a:pPr>
                <a:r>
                  <a:rPr lang="en-US" altLang="en-US" sz="4400" dirty="0"/>
                  <a:t>   PE = </a:t>
                </a:r>
                <a:r>
                  <a:rPr lang="en-US" altLang="en-US" sz="4400" dirty="0" err="1"/>
                  <a:t>mgh</a:t>
                </a:r>
                <a:r>
                  <a:rPr lang="en-US" altLang="en-US" sz="3200" baseline="30000" dirty="0"/>
                  <a:t>		</a:t>
                </a:r>
                <a:endParaRPr lang="en-US" altLang="en-US" sz="3200" dirty="0"/>
              </a:p>
              <a:p>
                <a:pPr marL="0" indent="0">
                  <a:buNone/>
                </a:pPr>
                <a:r>
                  <a:rPr lang="en-US" sz="4400" dirty="0"/>
                  <a:t>    </a:t>
                </a:r>
                <a:endParaRPr lang="en-US" sz="4400" baseline="30000" dirty="0"/>
              </a:p>
              <a:p>
                <a:pPr marL="0" indent="0">
                  <a:buNone/>
                </a:pPr>
                <a:endParaRPr lang="en-US" sz="4400" baseline="30000" dirty="0"/>
              </a:p>
              <a:p>
                <a:pPr marL="0" indent="0">
                  <a:buNone/>
                </a:pPr>
                <a:r>
                  <a:rPr lang="en-US" sz="4400" dirty="0">
                    <a:latin typeface="Calibri" panose="020F0502020204030204" pitchFamily="34" charset="0"/>
                    <a:cs typeface="Calibri" panose="020F0502020204030204" pitchFamily="34" charset="0"/>
                  </a:rPr>
                  <a:t>h</a:t>
                </a:r>
                <a:r>
                  <a:rPr kumimoji="0" lang="en-US" sz="4400" u="none" strike="noStrike" kern="1200" cap="none" spc="0" normalizeH="0" baseline="0" noProof="0" dirty="0">
                    <a:ln>
                      <a:noFill/>
                    </a:ln>
                    <a:effectLst/>
                    <a:uLnTx/>
                    <a:uFillTx/>
                    <a:latin typeface="Calibri" panose="020F0502020204030204" pitchFamily="34" charset="0"/>
                    <a:cs typeface="Calibri" panose="020F0502020204030204" pitchFamily="34" charset="0"/>
                  </a:rPr>
                  <a:t> = </a:t>
                </a:r>
                <a14:m>
                  <m:oMath xmlns:m="http://schemas.openxmlformats.org/officeDocument/2006/math">
                    <m:f>
                      <m:fPr>
                        <m:ctrlPr>
                          <a:rPr kumimoji="0" lang="en-US" sz="4400" i="1" u="none" strike="noStrike" kern="1200" cap="none" spc="0" normalizeH="0" baseline="0" noProof="0" smtClean="0">
                            <a:ln>
                              <a:noFill/>
                            </a:ln>
                            <a:effectLst/>
                            <a:uLnTx/>
                            <a:uFillTx/>
                            <a:latin typeface="Cambria Math" panose="02040503050406030204" pitchFamily="18" charset="0"/>
                          </a:rPr>
                        </m:ctrlPr>
                      </m:fPr>
                      <m:num>
                        <m:r>
                          <m:rPr>
                            <m:sty m:val="p"/>
                          </m:rPr>
                          <a:rPr kumimoji="0" lang="en-US" sz="4400" b="0" i="0" u="none" strike="noStrike" kern="1200" cap="none" spc="0" normalizeH="0" baseline="0" noProof="0" smtClean="0">
                            <a:ln>
                              <a:noFill/>
                            </a:ln>
                            <a:effectLst/>
                            <a:uLnTx/>
                            <a:uFillTx/>
                            <a:latin typeface="Cambria Math" panose="02040503050406030204" pitchFamily="18" charset="0"/>
                          </a:rPr>
                          <m:t>P</m:t>
                        </m:r>
                        <m:r>
                          <a:rPr kumimoji="0" lang="en-US" sz="4400" u="none" strike="noStrike" kern="1200" cap="none" spc="0" normalizeH="0" baseline="0" noProof="0" smtClean="0">
                            <a:ln>
                              <a:noFill/>
                            </a:ln>
                            <a:effectLst/>
                            <a:uLnTx/>
                            <a:uFillTx/>
                            <a:latin typeface="Cambria Math" panose="02040503050406030204" pitchFamily="18" charset="0"/>
                          </a:rPr>
                          <m:t>𝐸</m:t>
                        </m:r>
                      </m:num>
                      <m:den>
                        <m:r>
                          <a:rPr kumimoji="0" lang="en-US" sz="4400" b="0" i="1" u="none" strike="noStrike" kern="1200" cap="none" spc="0" normalizeH="0" baseline="0" noProof="0" smtClean="0">
                            <a:ln>
                              <a:noFill/>
                            </a:ln>
                            <a:effectLst/>
                            <a:uLnTx/>
                            <a:uFillTx/>
                            <a:latin typeface="Cambria Math" panose="02040503050406030204" pitchFamily="18" charset="0"/>
                          </a:rPr>
                          <m:t>𝑔𝑚</m:t>
                        </m:r>
                      </m:den>
                    </m:f>
                  </m:oMath>
                </a14:m>
                <a:endParaRPr lang="en-US" sz="4400" baseline="30000" dirty="0">
                  <a:latin typeface="Calibri" panose="020F0502020204030204" pitchFamily="34" charset="0"/>
                  <a:cs typeface="Calibri" panose="020F0502020204030204" pitchFamily="34" charset="0"/>
                </a:endParaRPr>
              </a:p>
            </p:txBody>
          </p:sp>
        </mc:Choice>
        <mc:Fallback xmlns="">
          <p:sp>
            <p:nvSpPr>
              <p:cNvPr id="3" name="Content Placeholder 2">
                <a:extLst>
                  <a:ext uri="{FF2B5EF4-FFF2-40B4-BE49-F238E27FC236}">
                    <a16:creationId xmlns:a16="http://schemas.microsoft.com/office/drawing/2014/main" id="{93574B85-F0F0-464B-B6A3-A1A4770F2124}"/>
                  </a:ext>
                </a:extLst>
              </p:cNvPr>
              <p:cNvSpPr>
                <a:spLocks noGrp="1" noRot="1" noChangeAspect="1" noMove="1" noResize="1" noEditPoints="1" noAdjustHandles="1" noChangeArrowheads="1" noChangeShapeType="1" noTextEdit="1"/>
              </p:cNvSpPr>
              <p:nvPr>
                <p:ph sz="half" idx="1"/>
              </p:nvPr>
            </p:nvSpPr>
            <p:spPr>
              <a:xfrm>
                <a:off x="838200" y="1870595"/>
                <a:ext cx="5181600" cy="4351338"/>
              </a:xfrm>
              <a:blipFill>
                <a:blip r:embed="rId2"/>
                <a:stretch>
                  <a:fillRect l="-4824" t="-4482"/>
                </a:stretch>
              </a:blipFill>
            </p:spPr>
            <p:txBody>
              <a:bodyPr/>
              <a:lstStyle/>
              <a:p>
                <a:r>
                  <a:rPr lang="en-US">
                    <a:noFill/>
                  </a:rPr>
                  <a:t> </a:t>
                </a:r>
              </a:p>
            </p:txBody>
          </p:sp>
        </mc:Fallback>
      </mc:AlternateContent>
      <p:sp>
        <p:nvSpPr>
          <p:cNvPr id="4" name="Content Placeholder 3">
            <a:extLst>
              <a:ext uri="{FF2B5EF4-FFF2-40B4-BE49-F238E27FC236}">
                <a16:creationId xmlns:a16="http://schemas.microsoft.com/office/drawing/2014/main" id="{BDAD8019-8C19-47D7-9969-3D42C7B6C40A}"/>
              </a:ext>
            </a:extLst>
          </p:cNvPr>
          <p:cNvSpPr>
            <a:spLocks noGrp="1"/>
          </p:cNvSpPr>
          <p:nvPr>
            <p:ph sz="half" idx="2"/>
          </p:nvPr>
        </p:nvSpPr>
        <p:spPr/>
        <p:txBody>
          <a:bodyPr>
            <a:normAutofit/>
          </a:bodyPr>
          <a:lstStyle/>
          <a:p>
            <a:r>
              <a:rPr lang="en-US" sz="4000" dirty="0"/>
              <a:t>Step 1 – Divide both sides by gm</a:t>
            </a:r>
          </a:p>
        </p:txBody>
      </p:sp>
      <p:sp>
        <p:nvSpPr>
          <p:cNvPr id="8" name="TextBox 7">
            <a:extLst>
              <a:ext uri="{FF2B5EF4-FFF2-40B4-BE49-F238E27FC236}">
                <a16:creationId xmlns:a16="http://schemas.microsoft.com/office/drawing/2014/main" id="{CA5B17A4-2EEF-462C-9DC8-5C5BCF7BE511}"/>
              </a:ext>
            </a:extLst>
          </p:cNvPr>
          <p:cNvSpPr txBox="1"/>
          <p:nvPr/>
        </p:nvSpPr>
        <p:spPr>
          <a:xfrm>
            <a:off x="2348327" y="1893655"/>
            <a:ext cx="914400" cy="1446550"/>
          </a:xfrm>
          <a:prstGeom prst="rect">
            <a:avLst/>
          </a:prstGeom>
          <a:noFill/>
        </p:spPr>
        <p:txBody>
          <a:bodyPr wrap="square" rtlCol="0">
            <a:spAutoFit/>
          </a:bodyPr>
          <a:lstStyle/>
          <a:p>
            <a:r>
              <a:rPr lang="en-US" sz="4400" dirty="0"/>
              <a:t>__</a:t>
            </a:r>
          </a:p>
          <a:p>
            <a:r>
              <a:rPr lang="en-US" sz="4400" dirty="0"/>
              <a:t>gm</a:t>
            </a:r>
          </a:p>
        </p:txBody>
      </p:sp>
      <p:sp>
        <p:nvSpPr>
          <p:cNvPr id="9" name="TextBox 8">
            <a:extLst>
              <a:ext uri="{FF2B5EF4-FFF2-40B4-BE49-F238E27FC236}">
                <a16:creationId xmlns:a16="http://schemas.microsoft.com/office/drawing/2014/main" id="{0ABA6805-89B8-482F-8C99-967A1B491B2C}"/>
              </a:ext>
            </a:extLst>
          </p:cNvPr>
          <p:cNvSpPr txBox="1"/>
          <p:nvPr/>
        </p:nvSpPr>
        <p:spPr>
          <a:xfrm>
            <a:off x="1270065" y="1863664"/>
            <a:ext cx="914400" cy="1446550"/>
          </a:xfrm>
          <a:prstGeom prst="rect">
            <a:avLst/>
          </a:prstGeom>
          <a:noFill/>
        </p:spPr>
        <p:txBody>
          <a:bodyPr wrap="square" rtlCol="0">
            <a:spAutoFit/>
          </a:bodyPr>
          <a:lstStyle/>
          <a:p>
            <a:r>
              <a:rPr lang="en-US" sz="4400" dirty="0"/>
              <a:t>__</a:t>
            </a:r>
          </a:p>
          <a:p>
            <a:r>
              <a:rPr lang="en-US" sz="4400" dirty="0"/>
              <a:t>gm</a:t>
            </a:r>
          </a:p>
        </p:txBody>
      </p:sp>
      <p:cxnSp>
        <p:nvCxnSpPr>
          <p:cNvPr id="12" name="Straight Connector 11">
            <a:extLst>
              <a:ext uri="{FF2B5EF4-FFF2-40B4-BE49-F238E27FC236}">
                <a16:creationId xmlns:a16="http://schemas.microsoft.com/office/drawing/2014/main" id="{372A6504-57B4-45B7-8182-EBD147AB9AE8}"/>
              </a:ext>
            </a:extLst>
          </p:cNvPr>
          <p:cNvCxnSpPr>
            <a:cxnSpLocks/>
          </p:cNvCxnSpPr>
          <p:nvPr/>
        </p:nvCxnSpPr>
        <p:spPr>
          <a:xfrm flipV="1">
            <a:off x="2724718" y="1954643"/>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2EF6F16A-2AC8-4EA6-8E95-B624D05FD773}"/>
              </a:ext>
            </a:extLst>
          </p:cNvPr>
          <p:cNvCxnSpPr>
            <a:cxnSpLocks/>
          </p:cNvCxnSpPr>
          <p:nvPr/>
        </p:nvCxnSpPr>
        <p:spPr>
          <a:xfrm flipV="1">
            <a:off x="2475194" y="2480196"/>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647358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48C7F-7A5B-4445-B9DD-516D9D5B6198}"/>
              </a:ext>
            </a:extLst>
          </p:cNvPr>
          <p:cNvSpPr>
            <a:spLocks noGrp="1"/>
          </p:cNvSpPr>
          <p:nvPr>
            <p:ph type="title"/>
          </p:nvPr>
        </p:nvSpPr>
        <p:spPr>
          <a:solidFill>
            <a:schemeClr val="accent1"/>
          </a:solidFill>
        </p:spPr>
        <p:txBody>
          <a:bodyPr/>
          <a:lstStyle/>
          <a:p>
            <a:r>
              <a:rPr lang="en-US" dirty="0"/>
              <a:t>Potential Energy Related Equations</a:t>
            </a:r>
          </a:p>
        </p:txBody>
      </p:sp>
      <mc:AlternateContent xmlns:mc="http://schemas.openxmlformats.org/markup-compatibility/2006" xmlns:a14="http://schemas.microsoft.com/office/drawing/2010/main">
        <mc:Choice Requires="a14">
          <p:graphicFrame>
            <p:nvGraphicFramePr>
              <p:cNvPr id="3" name="Table 2">
                <a:extLst>
                  <a:ext uri="{FF2B5EF4-FFF2-40B4-BE49-F238E27FC236}">
                    <a16:creationId xmlns:a16="http://schemas.microsoft.com/office/drawing/2014/main" id="{EE1D589D-2EFD-4D22-A158-1DA36E152C34}"/>
                  </a:ext>
                </a:extLst>
              </p:cNvPr>
              <p:cNvGraphicFramePr>
                <a:graphicFrameLocks noGrp="1"/>
              </p:cNvGraphicFramePr>
              <p:nvPr/>
            </p:nvGraphicFramePr>
            <p:xfrm>
              <a:off x="609600" y="2694903"/>
              <a:ext cx="10881143" cy="2681254"/>
            </p:xfrm>
            <a:graphic>
              <a:graphicData uri="http://schemas.openxmlformats.org/drawingml/2006/table">
                <a:tbl>
                  <a:tblPr firstRow="1" bandRow="1">
                    <a:tableStyleId>{284E427A-3D55-4303-BF80-6455036E1DE7}</a:tableStyleId>
                  </a:tblPr>
                  <a:tblGrid>
                    <a:gridCol w="4322164">
                      <a:extLst>
                        <a:ext uri="{9D8B030D-6E8A-4147-A177-3AD203B41FA5}">
                          <a16:colId xmlns:a16="http://schemas.microsoft.com/office/drawing/2014/main" val="20000"/>
                        </a:ext>
                      </a:extLst>
                    </a:gridCol>
                    <a:gridCol w="3414252">
                      <a:extLst>
                        <a:ext uri="{9D8B030D-6E8A-4147-A177-3AD203B41FA5}">
                          <a16:colId xmlns:a16="http://schemas.microsoft.com/office/drawing/2014/main" val="20001"/>
                        </a:ext>
                      </a:extLst>
                    </a:gridCol>
                    <a:gridCol w="3144727">
                      <a:extLst>
                        <a:ext uri="{9D8B030D-6E8A-4147-A177-3AD203B41FA5}">
                          <a16:colId xmlns:a16="http://schemas.microsoft.com/office/drawing/2014/main" val="20002"/>
                        </a:ext>
                      </a:extLst>
                    </a:gridCol>
                  </a:tblGrid>
                  <a:tr h="87548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3600" dirty="0"/>
                            <a:t>Potential Energy</a:t>
                          </a:r>
                          <a:endParaRPr lang="en-US" sz="3600" dirty="0">
                            <a:solidFill>
                              <a:sysClr val="windowText" lastClr="000000"/>
                            </a:solidFill>
                          </a:endParaRPr>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3600" dirty="0"/>
                            <a:t>mass</a:t>
                          </a:r>
                          <a:endParaRPr lang="en-US" sz="3600" dirty="0">
                            <a:solidFill>
                              <a:sysClr val="windowText" lastClr="000000"/>
                            </a:solidFill>
                          </a:endParaRPr>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3600" dirty="0"/>
                            <a:t>height</a:t>
                          </a:r>
                          <a:endParaRPr lang="en-US" sz="3600" dirty="0">
                            <a:solidFill>
                              <a:sysClr val="windowText" lastClr="000000"/>
                            </a:solidFill>
                          </a:endParaRPr>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73893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7200" kern="1200" dirty="0"/>
                            <a:t>PE = </a:t>
                          </a:r>
                          <a:r>
                            <a:rPr lang="en-US" sz="7200" kern="1200" dirty="0" err="1"/>
                            <a:t>mgh</a:t>
                          </a:r>
                          <a:endParaRPr lang="en-US" sz="7200" kern="1200" dirty="0">
                            <a:solidFill>
                              <a:sysClr val="windowText" lastClr="000000"/>
                            </a:solidFill>
                            <a:latin typeface="+mn-lt"/>
                            <a:ea typeface="+mn-ea"/>
                            <a:cs typeface="+mn-cs"/>
                          </a:endParaRPr>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u="none" strike="noStrike" kern="1200" cap="none" spc="0" normalizeH="0" baseline="0" noProof="0" dirty="0">
                              <a:ln>
                                <a:noFill/>
                              </a:ln>
                              <a:effectLst/>
                              <a:uLnTx/>
                              <a:uFillTx/>
                            </a:rPr>
                            <a:t>m = </a:t>
                          </a:r>
                          <a14:m>
                            <m:oMath xmlns:m="http://schemas.openxmlformats.org/officeDocument/2006/math">
                              <m:f>
                                <m:fPr>
                                  <m:ctrlPr>
                                    <a:rPr kumimoji="0" lang="en-US" sz="7200" i="1" u="none" strike="noStrike" kern="1200" cap="none" spc="0" normalizeH="0" baseline="0" noProof="0" smtClean="0">
                                      <a:ln>
                                        <a:noFill/>
                                      </a:ln>
                                      <a:effectLst/>
                                      <a:uLnTx/>
                                      <a:uFillTx/>
                                      <a:latin typeface="Cambria Math" panose="02040503050406030204" pitchFamily="18" charset="0"/>
                                    </a:rPr>
                                  </m:ctrlPr>
                                </m:fPr>
                                <m:num>
                                  <m:r>
                                    <a:rPr kumimoji="0" lang="en-US" sz="7200" u="none" strike="noStrike" kern="1200" cap="none" spc="0" normalizeH="0" baseline="0" noProof="0" smtClean="0">
                                      <a:ln>
                                        <a:noFill/>
                                      </a:ln>
                                      <a:effectLst/>
                                      <a:uLnTx/>
                                      <a:uFillTx/>
                                      <a:latin typeface="Cambria Math" panose="02040503050406030204" pitchFamily="18" charset="0"/>
                                    </a:rPr>
                                    <m:t>𝑃𝐸</m:t>
                                  </m:r>
                                </m:num>
                                <m:den>
                                  <m:r>
                                    <a:rPr kumimoji="0" lang="en-US" sz="7200" u="none" strike="noStrike" kern="1200" cap="none" spc="0" normalizeH="0" baseline="0" noProof="0" smtClean="0">
                                      <a:ln>
                                        <a:noFill/>
                                      </a:ln>
                                      <a:effectLst/>
                                      <a:uLnTx/>
                                      <a:uFillTx/>
                                      <a:latin typeface="Cambria Math" panose="02040503050406030204" pitchFamily="18" charset="0"/>
                                    </a:rPr>
                                    <m:t>𝑔h</m:t>
                                  </m:r>
                                </m:den>
                              </m:f>
                            </m:oMath>
                          </a14:m>
                          <a:r>
                            <a:rPr lang="en-US" sz="7200" dirty="0"/>
                            <a:t> </a:t>
                          </a:r>
                          <a:endParaRPr lang="en-US" sz="7200" dirty="0">
                            <a:solidFill>
                              <a:sysClr val="windowText" lastClr="000000"/>
                            </a:solidFill>
                            <a:latin typeface="+mj-lt"/>
                          </a:endParaRPr>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7200" kern="1200" dirty="0"/>
                            <a:t>h = </a:t>
                          </a:r>
                          <a14:m>
                            <m:oMath xmlns:m="http://schemas.openxmlformats.org/officeDocument/2006/math">
                              <m:f>
                                <m:fPr>
                                  <m:ctrlPr>
                                    <a:rPr lang="en-US" sz="7200" i="1" smtClean="0">
                                      <a:latin typeface="Cambria Math" panose="02040503050406030204" pitchFamily="18" charset="0"/>
                                    </a:rPr>
                                  </m:ctrlPr>
                                </m:fPr>
                                <m:num>
                                  <m:r>
                                    <a:rPr lang="en-US" sz="7200" smtClean="0">
                                      <a:latin typeface="Cambria Math" panose="02040503050406030204" pitchFamily="18" charset="0"/>
                                    </a:rPr>
                                    <m:t>𝑃𝐸</m:t>
                                  </m:r>
                                </m:num>
                                <m:den>
                                  <m:r>
                                    <a:rPr lang="en-US" sz="7200" smtClean="0">
                                      <a:latin typeface="Cambria Math" panose="02040503050406030204" pitchFamily="18" charset="0"/>
                                    </a:rPr>
                                    <m:t>𝑚𝑔</m:t>
                                  </m:r>
                                </m:den>
                              </m:f>
                            </m:oMath>
                          </a14:m>
                          <a:endParaRPr lang="en-US" sz="7200" dirty="0">
                            <a:solidFill>
                              <a:sysClr val="windowText" lastClr="000000"/>
                            </a:solidFill>
                          </a:endParaRPr>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mc:Choice>
        <mc:Fallback xmlns="">
          <p:graphicFrame>
            <p:nvGraphicFramePr>
              <p:cNvPr id="3" name="Table 2">
                <a:extLst>
                  <a:ext uri="{FF2B5EF4-FFF2-40B4-BE49-F238E27FC236}">
                    <a16:creationId xmlns:a16="http://schemas.microsoft.com/office/drawing/2014/main" id="{EE1D589D-2EFD-4D22-A158-1DA36E152C34}"/>
                  </a:ext>
                </a:extLst>
              </p:cNvPr>
              <p:cNvGraphicFramePr>
                <a:graphicFrameLocks noGrp="1"/>
              </p:cNvGraphicFramePr>
              <p:nvPr/>
            </p:nvGraphicFramePr>
            <p:xfrm>
              <a:off x="609600" y="2694903"/>
              <a:ext cx="10881143" cy="2681254"/>
            </p:xfrm>
            <a:graphic>
              <a:graphicData uri="http://schemas.openxmlformats.org/drawingml/2006/table">
                <a:tbl>
                  <a:tblPr firstRow="1" bandRow="1">
                    <a:tableStyleId>{284E427A-3D55-4303-BF80-6455036E1DE7}</a:tableStyleId>
                  </a:tblPr>
                  <a:tblGrid>
                    <a:gridCol w="4322164">
                      <a:extLst>
                        <a:ext uri="{9D8B030D-6E8A-4147-A177-3AD203B41FA5}">
                          <a16:colId xmlns:a16="http://schemas.microsoft.com/office/drawing/2014/main" val="20000"/>
                        </a:ext>
                      </a:extLst>
                    </a:gridCol>
                    <a:gridCol w="3414252">
                      <a:extLst>
                        <a:ext uri="{9D8B030D-6E8A-4147-A177-3AD203B41FA5}">
                          <a16:colId xmlns:a16="http://schemas.microsoft.com/office/drawing/2014/main" val="20001"/>
                        </a:ext>
                      </a:extLst>
                    </a:gridCol>
                    <a:gridCol w="3144727">
                      <a:extLst>
                        <a:ext uri="{9D8B030D-6E8A-4147-A177-3AD203B41FA5}">
                          <a16:colId xmlns:a16="http://schemas.microsoft.com/office/drawing/2014/main" val="20002"/>
                        </a:ext>
                      </a:extLst>
                    </a:gridCol>
                  </a:tblGrid>
                  <a:tr h="87548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3600" dirty="0"/>
                            <a:t>Potential Energy</a:t>
                          </a:r>
                          <a:endParaRPr lang="en-US" sz="3600" dirty="0">
                            <a:solidFill>
                              <a:sysClr val="windowText" lastClr="000000"/>
                            </a:solidFill>
                          </a:endParaRPr>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3600" dirty="0"/>
                            <a:t>mass</a:t>
                          </a:r>
                          <a:endParaRPr lang="en-US" sz="3600" dirty="0">
                            <a:solidFill>
                              <a:sysClr val="windowText" lastClr="000000"/>
                            </a:solidFill>
                          </a:endParaRPr>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3600" dirty="0"/>
                            <a:t>height</a:t>
                          </a:r>
                          <a:endParaRPr lang="en-US" sz="3600" dirty="0">
                            <a:solidFill>
                              <a:sysClr val="windowText" lastClr="000000"/>
                            </a:solidFill>
                          </a:endParaRPr>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80577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7200" kern="1200" dirty="0"/>
                            <a:t>PE = </a:t>
                          </a:r>
                          <a:r>
                            <a:rPr lang="en-US" sz="7200" kern="1200" dirty="0" err="1"/>
                            <a:t>mgh</a:t>
                          </a:r>
                          <a:endParaRPr lang="en-US" sz="7200" kern="1200" dirty="0">
                            <a:solidFill>
                              <a:sysClr val="windowText" lastClr="000000"/>
                            </a:solidFill>
                            <a:latin typeface="+mn-lt"/>
                            <a:ea typeface="+mn-ea"/>
                            <a:cs typeface="+mn-cs"/>
                          </a:endParaRPr>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128036" t="-53041" r="-93750" b="-5743"/>
                          </a:stretch>
                        </a:blipFill>
                      </a:tcPr>
                    </a:tc>
                    <a:tc>
                      <a:txBody>
                        <a:bodyPr/>
                        <a:lstStyle/>
                        <a:p>
                          <a:endParaRPr lang="en-US"/>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247481" t="-53041" r="-1744" b="-5743"/>
                          </a:stretch>
                        </a:blipFill>
                      </a:tcPr>
                    </a:tc>
                    <a:extLst>
                      <a:ext uri="{0D108BD9-81ED-4DB2-BD59-A6C34878D82A}">
                        <a16:rowId xmlns:a16="http://schemas.microsoft.com/office/drawing/2014/main" val="10001"/>
                      </a:ext>
                    </a:extLst>
                  </a:tr>
                </a:tbl>
              </a:graphicData>
            </a:graphic>
          </p:graphicFrame>
        </mc:Fallback>
      </mc:AlternateContent>
    </p:spTree>
    <p:extLst>
      <p:ext uri="{BB962C8B-B14F-4D97-AF65-F5344CB8AC3E}">
        <p14:creationId xmlns:p14="http://schemas.microsoft.com/office/powerpoint/2010/main" val="3409742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#1</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dirty="0">
                <a:effectLst/>
                <a:latin typeface="+mj-lt"/>
                <a:ea typeface="Times New Roman" panose="02020603050405020304" pitchFamily="18" charset="0"/>
              </a:rPr>
              <a:t>What is the gravitational potential energy of a 5kg object resting at a height of 3m off the ground?</a:t>
            </a: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3482229573"/>
              </p:ext>
            </p:extLst>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PE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m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g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h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792991" y="5029201"/>
            <a:ext cx="1199096" cy="461665"/>
          </a:xfrm>
          <a:prstGeom prst="rect">
            <a:avLst/>
          </a:prstGeom>
          <a:noFill/>
        </p:spPr>
        <p:txBody>
          <a:bodyPr wrap="square" rtlCol="0">
            <a:spAutoFit/>
          </a:bodyPr>
          <a:lstStyle/>
          <a:p>
            <a:r>
              <a:rPr lang="en-US" sz="2400" dirty="0"/>
              <a:t>5kg</a:t>
            </a:r>
          </a:p>
        </p:txBody>
      </p:sp>
      <p:sp>
        <p:nvSpPr>
          <p:cNvPr id="5" name="TextBox 4">
            <a:extLst>
              <a:ext uri="{FF2B5EF4-FFF2-40B4-BE49-F238E27FC236}">
                <a16:creationId xmlns:a16="http://schemas.microsoft.com/office/drawing/2014/main" id="{48A1B795-7378-4E41-BFFA-6BCF0143F5B7}"/>
              </a:ext>
            </a:extLst>
          </p:cNvPr>
          <p:cNvSpPr txBox="1"/>
          <p:nvPr/>
        </p:nvSpPr>
        <p:spPr>
          <a:xfrm>
            <a:off x="1006404" y="4567536"/>
            <a:ext cx="838200" cy="461665"/>
          </a:xfrm>
          <a:prstGeom prst="rect">
            <a:avLst/>
          </a:prstGeom>
          <a:noFill/>
        </p:spPr>
        <p:txBody>
          <a:bodyPr wrap="square" rtlCol="0">
            <a:spAutoFit/>
          </a:bodyPr>
          <a:lstStyle/>
          <a:p>
            <a:r>
              <a:rPr lang="en-US" sz="2400" dirty="0"/>
              <a:t>?</a:t>
            </a:r>
          </a:p>
        </p:txBody>
      </p:sp>
      <p:sp>
        <p:nvSpPr>
          <p:cNvPr id="10" name="TextBox 9">
            <a:extLst>
              <a:ext uri="{FF2B5EF4-FFF2-40B4-BE49-F238E27FC236}">
                <a16:creationId xmlns:a16="http://schemas.microsoft.com/office/drawing/2014/main" id="{2EED7FF6-53BA-4D22-9649-B4885832059E}"/>
              </a:ext>
            </a:extLst>
          </p:cNvPr>
          <p:cNvSpPr txBox="1"/>
          <p:nvPr/>
        </p:nvSpPr>
        <p:spPr>
          <a:xfrm>
            <a:off x="780999" y="5438130"/>
            <a:ext cx="1342729" cy="461665"/>
          </a:xfrm>
          <a:prstGeom prst="rect">
            <a:avLst/>
          </a:prstGeom>
          <a:noFill/>
        </p:spPr>
        <p:txBody>
          <a:bodyPr wrap="square" rtlCol="0">
            <a:spAutoFit/>
          </a:bodyPr>
          <a:lstStyle/>
          <a:p>
            <a:r>
              <a:rPr lang="en-US" sz="2400" dirty="0"/>
              <a:t>9.8m/s/s</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4200131" y="5208330"/>
                <a:ext cx="3535901"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US" sz="2400" smtClean="0">
                          <a:solidFill>
                            <a:schemeClr val="tx1"/>
                          </a:solidFill>
                          <a:latin typeface="Times New Roman" panose="02020603050405020304" pitchFamily="18" charset="0"/>
                          <a:ea typeface="Times New Roman" panose="02020603050405020304" pitchFamily="18" charset="0"/>
                        </a:rPr>
                        <m:t>PE</m:t>
                      </m:r>
                      <m:r>
                        <m:rPr>
                          <m:nor/>
                        </m:rPr>
                        <a:rPr lang="en-US" sz="2400" smtClean="0">
                          <a:solidFill>
                            <a:schemeClr val="tx1"/>
                          </a:solidFill>
                          <a:latin typeface="Times New Roman" panose="02020603050405020304" pitchFamily="18" charset="0"/>
                          <a:ea typeface="Times New Roman" panose="02020603050405020304" pitchFamily="18" charset="0"/>
                        </a:rPr>
                        <m:t> = (5</m:t>
                      </m:r>
                      <m:r>
                        <m:rPr>
                          <m:nor/>
                        </m:rPr>
                        <a:rPr lang="en-US" sz="2400" smtClean="0">
                          <a:solidFill>
                            <a:schemeClr val="tx1"/>
                          </a:solidFill>
                          <a:latin typeface="Times New Roman" panose="02020603050405020304" pitchFamily="18" charset="0"/>
                          <a:ea typeface="Times New Roman" panose="02020603050405020304" pitchFamily="18" charset="0"/>
                        </a:rPr>
                        <m:t>kg</m:t>
                      </m:r>
                      <m:r>
                        <m:rPr>
                          <m:nor/>
                        </m:rPr>
                        <a:rPr lang="en-US" sz="2400" smtClean="0">
                          <a:solidFill>
                            <a:schemeClr val="tx1"/>
                          </a:solidFill>
                          <a:latin typeface="Times New Roman" panose="02020603050405020304" pitchFamily="18" charset="0"/>
                          <a:ea typeface="Times New Roman" panose="02020603050405020304" pitchFamily="18" charset="0"/>
                        </a:rPr>
                        <m:t>)(3</m:t>
                      </m:r>
                      <m:r>
                        <m:rPr>
                          <m:nor/>
                        </m:rPr>
                        <a:rPr lang="en-US" sz="2400" smtClean="0">
                          <a:solidFill>
                            <a:schemeClr val="tx1"/>
                          </a:solidFill>
                          <a:latin typeface="Times New Roman" panose="02020603050405020304" pitchFamily="18" charset="0"/>
                          <a:ea typeface="Times New Roman" panose="02020603050405020304" pitchFamily="18" charset="0"/>
                        </a:rPr>
                        <m:t>m</m:t>
                      </m:r>
                      <m:r>
                        <m:rPr>
                          <m:nor/>
                        </m:rPr>
                        <a:rPr lang="en-US" sz="2400" smtClean="0">
                          <a:solidFill>
                            <a:schemeClr val="tx1"/>
                          </a:solidFill>
                          <a:latin typeface="Times New Roman" panose="02020603050405020304" pitchFamily="18" charset="0"/>
                          <a:ea typeface="Times New Roman" panose="02020603050405020304" pitchFamily="18" charset="0"/>
                        </a:rPr>
                        <m:t>)(9.8</m:t>
                      </m:r>
                      <m:r>
                        <m:rPr>
                          <m:nor/>
                        </m:rPr>
                        <a:rPr lang="en-US" sz="2400" smtClean="0">
                          <a:solidFill>
                            <a:schemeClr val="tx1"/>
                          </a:solidFill>
                          <a:latin typeface="Times New Roman" panose="02020603050405020304" pitchFamily="18" charset="0"/>
                          <a:ea typeface="Times New Roman" panose="02020603050405020304" pitchFamily="18" charset="0"/>
                        </a:rPr>
                        <m:t>m</m:t>
                      </m:r>
                      <m:r>
                        <m:rPr>
                          <m:nor/>
                        </m:rPr>
                        <a:rPr lang="en-US" sz="2400" smtClean="0">
                          <a:solidFill>
                            <a:schemeClr val="tx1"/>
                          </a:solidFill>
                          <a:latin typeface="Times New Roman" panose="02020603050405020304" pitchFamily="18" charset="0"/>
                          <a:ea typeface="Times New Roman" panose="02020603050405020304" pitchFamily="18" charset="0"/>
                        </a:rPr>
                        <m:t>/</m:t>
                      </m:r>
                      <m:r>
                        <m:rPr>
                          <m:nor/>
                        </m:rPr>
                        <a:rPr lang="en-US" sz="2400" smtClean="0">
                          <a:solidFill>
                            <a:schemeClr val="tx1"/>
                          </a:solidFill>
                          <a:latin typeface="Times New Roman" panose="02020603050405020304" pitchFamily="18" charset="0"/>
                          <a:ea typeface="Times New Roman" panose="02020603050405020304" pitchFamily="18" charset="0"/>
                        </a:rPr>
                        <m:t>s</m:t>
                      </m:r>
                      <m:r>
                        <m:rPr>
                          <m:nor/>
                        </m:rPr>
                        <a:rPr lang="en-US" sz="2400" smtClean="0">
                          <a:solidFill>
                            <a:schemeClr val="tx1"/>
                          </a:solidFill>
                          <a:latin typeface="Times New Roman" panose="02020603050405020304" pitchFamily="18" charset="0"/>
                          <a:ea typeface="Times New Roman" panose="02020603050405020304" pitchFamily="18" charset="0"/>
                        </a:rPr>
                        <m:t>/</m:t>
                      </m:r>
                      <m:r>
                        <m:rPr>
                          <m:nor/>
                        </m:rPr>
                        <a:rPr lang="en-US" sz="2400" smtClean="0">
                          <a:solidFill>
                            <a:schemeClr val="tx1"/>
                          </a:solidFill>
                          <a:latin typeface="Times New Roman" panose="02020603050405020304" pitchFamily="18" charset="0"/>
                          <a:ea typeface="Times New Roman" panose="02020603050405020304" pitchFamily="18" charset="0"/>
                        </a:rPr>
                        <m:t>s</m:t>
                      </m:r>
                      <m:r>
                        <m:rPr>
                          <m:nor/>
                        </m:rPr>
                        <a:rPr lang="en-US" sz="2400" smtClean="0">
                          <a:solidFill>
                            <a:schemeClr val="tx1"/>
                          </a:solidFill>
                          <a:latin typeface="Times New Roman" panose="02020603050405020304" pitchFamily="18" charset="0"/>
                          <a:ea typeface="Times New Roman" panose="02020603050405020304" pitchFamily="18" charset="0"/>
                        </a:rPr>
                        <m:t>)</m:t>
                      </m:r>
                    </m:oMath>
                  </m:oMathPara>
                </a14:m>
                <a:endParaRPr lang="en-US" sz="2400" dirty="0">
                  <a:solidFill>
                    <a:schemeClr val="tx1"/>
                  </a:solidFill>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4200131" y="5208330"/>
                <a:ext cx="3535901" cy="461665"/>
              </a:xfrm>
              <a:prstGeom prst="rect">
                <a:avLst/>
              </a:prstGeom>
              <a:blipFill>
                <a:blip r:embed="rId2"/>
                <a:stretch>
                  <a:fillRect b="-1973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1904999"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US" sz="2400" smtClean="0">
                          <a:solidFill>
                            <a:schemeClr val="tx1"/>
                          </a:solidFill>
                          <a:latin typeface="Times New Roman" panose="02020603050405020304" pitchFamily="18" charset="0"/>
                          <a:ea typeface="Times New Roman" panose="02020603050405020304" pitchFamily="18" charset="0"/>
                        </a:rPr>
                        <m:t>PE</m:t>
                      </m:r>
                      <m:r>
                        <m:rPr>
                          <m:nor/>
                        </m:rPr>
                        <a:rPr lang="en-US" sz="2400" smtClean="0">
                          <a:solidFill>
                            <a:schemeClr val="tx1"/>
                          </a:solidFill>
                          <a:latin typeface="Times New Roman" panose="02020603050405020304" pitchFamily="18" charset="0"/>
                          <a:ea typeface="Times New Roman" panose="02020603050405020304" pitchFamily="18" charset="0"/>
                        </a:rPr>
                        <m:t> = </m:t>
                      </m:r>
                      <m:r>
                        <m:rPr>
                          <m:nor/>
                        </m:rPr>
                        <a:rPr lang="en-US" sz="2400" smtClean="0">
                          <a:solidFill>
                            <a:schemeClr val="tx1"/>
                          </a:solidFill>
                          <a:latin typeface="Times New Roman" panose="02020603050405020304" pitchFamily="18" charset="0"/>
                          <a:ea typeface="Times New Roman" panose="02020603050405020304" pitchFamily="18" charset="0"/>
                        </a:rPr>
                        <m:t>mgh</m:t>
                      </m:r>
                    </m:oMath>
                  </m:oMathPara>
                </a14:m>
                <a:endParaRPr lang="en-US" sz="2400" dirty="0">
                  <a:solidFill>
                    <a:schemeClr val="tx1"/>
                  </a:solidFill>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1904999" cy="461665"/>
              </a:xfrm>
              <a:prstGeom prst="rect">
                <a:avLst/>
              </a:prstGeom>
              <a:blipFill>
                <a:blip r:embed="rId3"/>
                <a:stretch>
                  <a:fillRect b="-19737"/>
                </a:stretch>
              </a:blipFill>
            </p:spPr>
            <p:txBody>
              <a:bodyPr/>
              <a:lstStyle/>
              <a:p>
                <a:r>
                  <a:rPr lang="en-US">
                    <a:noFill/>
                  </a:rPr>
                  <a:t> </a:t>
                </a:r>
              </a:p>
            </p:txBody>
          </p:sp>
        </mc:Fallback>
      </mc:AlternateContent>
      <p:sp>
        <p:nvSpPr>
          <p:cNvPr id="12" name="TextBox 11">
            <a:extLst>
              <a:ext uri="{FF2B5EF4-FFF2-40B4-BE49-F238E27FC236}">
                <a16:creationId xmlns:a16="http://schemas.microsoft.com/office/drawing/2014/main" id="{9D165E92-E256-48C5-8B2B-438DF9F05220}"/>
              </a:ext>
            </a:extLst>
          </p:cNvPr>
          <p:cNvSpPr txBox="1"/>
          <p:nvPr/>
        </p:nvSpPr>
        <p:spPr>
          <a:xfrm>
            <a:off x="7975903" y="5189271"/>
            <a:ext cx="3813316" cy="461665"/>
          </a:xfrm>
          <a:prstGeom prst="rect">
            <a:avLst/>
          </a:prstGeom>
          <a:noFill/>
        </p:spPr>
        <p:txBody>
          <a:bodyPr wrap="square" rtlCol="0">
            <a:spAutoFit/>
          </a:bodyPr>
          <a:lstStyle/>
          <a:p>
            <a:r>
              <a:rPr lang="en-US" sz="2400" dirty="0">
                <a:latin typeface="Times New Roman" panose="02020603050405020304" pitchFamily="18" charset="0"/>
                <a:ea typeface="Times New Roman" panose="02020603050405020304" pitchFamily="18" charset="0"/>
              </a:rPr>
              <a:t>PE = 147J</a:t>
            </a:r>
            <a:endParaRPr lang="en-US" sz="2400" dirty="0"/>
          </a:p>
        </p:txBody>
      </p:sp>
      <p:sp>
        <p:nvSpPr>
          <p:cNvPr id="13" name="TextBox 12">
            <a:extLst>
              <a:ext uri="{FF2B5EF4-FFF2-40B4-BE49-F238E27FC236}">
                <a16:creationId xmlns:a16="http://schemas.microsoft.com/office/drawing/2014/main" id="{4000FAA5-16C7-46E3-A32B-A3F543437E45}"/>
              </a:ext>
            </a:extLst>
          </p:cNvPr>
          <p:cNvSpPr txBox="1"/>
          <p:nvPr/>
        </p:nvSpPr>
        <p:spPr>
          <a:xfrm>
            <a:off x="780998" y="5862937"/>
            <a:ext cx="1199096" cy="461665"/>
          </a:xfrm>
          <a:prstGeom prst="rect">
            <a:avLst/>
          </a:prstGeom>
          <a:noFill/>
        </p:spPr>
        <p:txBody>
          <a:bodyPr wrap="square" rtlCol="0">
            <a:spAutoFit/>
          </a:bodyPr>
          <a:lstStyle/>
          <a:p>
            <a:r>
              <a:rPr lang="en-US" sz="2400" dirty="0"/>
              <a:t>3m</a:t>
            </a:r>
          </a:p>
        </p:txBody>
      </p:sp>
    </p:spTree>
    <p:extLst>
      <p:ext uri="{BB962C8B-B14F-4D97-AF65-F5344CB8AC3E}">
        <p14:creationId xmlns:p14="http://schemas.microsoft.com/office/powerpoint/2010/main" val="193630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#2</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sz="3200" dirty="0">
                <a:effectLst/>
                <a:latin typeface="+mj-lt"/>
                <a:ea typeface="Times New Roman" panose="02020603050405020304" pitchFamily="18" charset="0"/>
              </a:rPr>
              <a:t>What is the gravitational potential energy associated with a 75kg tourist at the top floor of the Sears Tower in Chicago, with respect to the street 436m below?</a:t>
            </a:r>
            <a:endParaRPr lang="en-US" altLang="en-US" dirty="0">
              <a:latin typeface="+mj-lt"/>
            </a:endParaRP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PE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m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g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h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792991" y="5029201"/>
            <a:ext cx="1199096" cy="461665"/>
          </a:xfrm>
          <a:prstGeom prst="rect">
            <a:avLst/>
          </a:prstGeom>
          <a:noFill/>
        </p:spPr>
        <p:txBody>
          <a:bodyPr wrap="square" rtlCol="0">
            <a:spAutoFit/>
          </a:bodyPr>
          <a:lstStyle/>
          <a:p>
            <a:r>
              <a:rPr lang="en-US" sz="2400" dirty="0"/>
              <a:t>75kg</a:t>
            </a:r>
          </a:p>
        </p:txBody>
      </p:sp>
      <p:sp>
        <p:nvSpPr>
          <p:cNvPr id="5" name="TextBox 4">
            <a:extLst>
              <a:ext uri="{FF2B5EF4-FFF2-40B4-BE49-F238E27FC236}">
                <a16:creationId xmlns:a16="http://schemas.microsoft.com/office/drawing/2014/main" id="{48A1B795-7378-4E41-BFFA-6BCF0143F5B7}"/>
              </a:ext>
            </a:extLst>
          </p:cNvPr>
          <p:cNvSpPr txBox="1"/>
          <p:nvPr/>
        </p:nvSpPr>
        <p:spPr>
          <a:xfrm>
            <a:off x="1006404" y="4567536"/>
            <a:ext cx="838200" cy="461665"/>
          </a:xfrm>
          <a:prstGeom prst="rect">
            <a:avLst/>
          </a:prstGeom>
          <a:noFill/>
        </p:spPr>
        <p:txBody>
          <a:bodyPr wrap="square" rtlCol="0">
            <a:spAutoFit/>
          </a:bodyPr>
          <a:lstStyle/>
          <a:p>
            <a:r>
              <a:rPr lang="en-US" sz="2400" dirty="0"/>
              <a:t>?</a:t>
            </a:r>
          </a:p>
        </p:txBody>
      </p:sp>
      <p:sp>
        <p:nvSpPr>
          <p:cNvPr id="10" name="TextBox 9">
            <a:extLst>
              <a:ext uri="{FF2B5EF4-FFF2-40B4-BE49-F238E27FC236}">
                <a16:creationId xmlns:a16="http://schemas.microsoft.com/office/drawing/2014/main" id="{2EED7FF6-53BA-4D22-9649-B4885832059E}"/>
              </a:ext>
            </a:extLst>
          </p:cNvPr>
          <p:cNvSpPr txBox="1"/>
          <p:nvPr/>
        </p:nvSpPr>
        <p:spPr>
          <a:xfrm>
            <a:off x="780999" y="5438130"/>
            <a:ext cx="1342729" cy="461665"/>
          </a:xfrm>
          <a:prstGeom prst="rect">
            <a:avLst/>
          </a:prstGeom>
          <a:noFill/>
        </p:spPr>
        <p:txBody>
          <a:bodyPr wrap="square" rtlCol="0">
            <a:spAutoFit/>
          </a:bodyPr>
          <a:lstStyle/>
          <a:p>
            <a:r>
              <a:rPr lang="en-US" sz="2400" dirty="0"/>
              <a:t>9.8m/s/s</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3922717" y="5208330"/>
                <a:ext cx="3813315"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US" sz="2400" smtClean="0">
                          <a:solidFill>
                            <a:schemeClr val="tx1"/>
                          </a:solidFill>
                          <a:latin typeface="Times New Roman" panose="02020603050405020304" pitchFamily="18" charset="0"/>
                          <a:ea typeface="Times New Roman" panose="02020603050405020304" pitchFamily="18" charset="0"/>
                        </a:rPr>
                        <m:t>PE</m:t>
                      </m:r>
                      <m:r>
                        <m:rPr>
                          <m:nor/>
                        </m:rPr>
                        <a:rPr lang="en-US" sz="2400" smtClean="0">
                          <a:solidFill>
                            <a:schemeClr val="tx1"/>
                          </a:solidFill>
                          <a:latin typeface="Times New Roman" panose="02020603050405020304" pitchFamily="18" charset="0"/>
                          <a:ea typeface="Times New Roman" panose="02020603050405020304" pitchFamily="18" charset="0"/>
                        </a:rPr>
                        <m:t> = (75</m:t>
                      </m:r>
                      <m:r>
                        <m:rPr>
                          <m:nor/>
                        </m:rPr>
                        <a:rPr lang="en-US" sz="2400" smtClean="0">
                          <a:solidFill>
                            <a:schemeClr val="tx1"/>
                          </a:solidFill>
                          <a:latin typeface="Times New Roman" panose="02020603050405020304" pitchFamily="18" charset="0"/>
                          <a:ea typeface="Times New Roman" panose="02020603050405020304" pitchFamily="18" charset="0"/>
                        </a:rPr>
                        <m:t>kg</m:t>
                      </m:r>
                      <m:r>
                        <m:rPr>
                          <m:nor/>
                        </m:rPr>
                        <a:rPr lang="en-US" sz="2400" smtClean="0">
                          <a:solidFill>
                            <a:schemeClr val="tx1"/>
                          </a:solidFill>
                          <a:latin typeface="Times New Roman" panose="02020603050405020304" pitchFamily="18" charset="0"/>
                          <a:ea typeface="Times New Roman" panose="02020603050405020304" pitchFamily="18" charset="0"/>
                        </a:rPr>
                        <m:t>)(436</m:t>
                      </m:r>
                      <m:r>
                        <m:rPr>
                          <m:nor/>
                        </m:rPr>
                        <a:rPr lang="en-US" sz="2400" smtClean="0">
                          <a:solidFill>
                            <a:schemeClr val="tx1"/>
                          </a:solidFill>
                          <a:latin typeface="Times New Roman" panose="02020603050405020304" pitchFamily="18" charset="0"/>
                          <a:ea typeface="Times New Roman" panose="02020603050405020304" pitchFamily="18" charset="0"/>
                        </a:rPr>
                        <m:t>m</m:t>
                      </m:r>
                      <m:r>
                        <m:rPr>
                          <m:nor/>
                        </m:rPr>
                        <a:rPr lang="en-US" sz="2400" smtClean="0">
                          <a:solidFill>
                            <a:schemeClr val="tx1"/>
                          </a:solidFill>
                          <a:latin typeface="Times New Roman" panose="02020603050405020304" pitchFamily="18" charset="0"/>
                          <a:ea typeface="Times New Roman" panose="02020603050405020304" pitchFamily="18" charset="0"/>
                        </a:rPr>
                        <m:t>)(9.8</m:t>
                      </m:r>
                      <m:r>
                        <m:rPr>
                          <m:nor/>
                        </m:rPr>
                        <a:rPr lang="en-US" sz="2400" smtClean="0">
                          <a:solidFill>
                            <a:schemeClr val="tx1"/>
                          </a:solidFill>
                          <a:latin typeface="Times New Roman" panose="02020603050405020304" pitchFamily="18" charset="0"/>
                          <a:ea typeface="Times New Roman" panose="02020603050405020304" pitchFamily="18" charset="0"/>
                        </a:rPr>
                        <m:t>m</m:t>
                      </m:r>
                      <m:r>
                        <m:rPr>
                          <m:nor/>
                        </m:rPr>
                        <a:rPr lang="en-US" sz="2400" smtClean="0">
                          <a:solidFill>
                            <a:schemeClr val="tx1"/>
                          </a:solidFill>
                          <a:latin typeface="Times New Roman" panose="02020603050405020304" pitchFamily="18" charset="0"/>
                          <a:ea typeface="Times New Roman" panose="02020603050405020304" pitchFamily="18" charset="0"/>
                        </a:rPr>
                        <m:t>/</m:t>
                      </m:r>
                      <m:r>
                        <m:rPr>
                          <m:nor/>
                        </m:rPr>
                        <a:rPr lang="en-US" sz="2400" smtClean="0">
                          <a:solidFill>
                            <a:schemeClr val="tx1"/>
                          </a:solidFill>
                          <a:latin typeface="Times New Roman" panose="02020603050405020304" pitchFamily="18" charset="0"/>
                          <a:ea typeface="Times New Roman" panose="02020603050405020304" pitchFamily="18" charset="0"/>
                        </a:rPr>
                        <m:t>s</m:t>
                      </m:r>
                      <m:r>
                        <m:rPr>
                          <m:nor/>
                        </m:rPr>
                        <a:rPr lang="en-US" sz="2400" smtClean="0">
                          <a:solidFill>
                            <a:schemeClr val="tx1"/>
                          </a:solidFill>
                          <a:latin typeface="Times New Roman" panose="02020603050405020304" pitchFamily="18" charset="0"/>
                          <a:ea typeface="Times New Roman" panose="02020603050405020304" pitchFamily="18" charset="0"/>
                        </a:rPr>
                        <m:t>/</m:t>
                      </m:r>
                      <m:r>
                        <m:rPr>
                          <m:nor/>
                        </m:rPr>
                        <a:rPr lang="en-US" sz="2400" smtClean="0">
                          <a:solidFill>
                            <a:schemeClr val="tx1"/>
                          </a:solidFill>
                          <a:latin typeface="Times New Roman" panose="02020603050405020304" pitchFamily="18" charset="0"/>
                          <a:ea typeface="Times New Roman" panose="02020603050405020304" pitchFamily="18" charset="0"/>
                        </a:rPr>
                        <m:t>s</m:t>
                      </m:r>
                      <m:r>
                        <m:rPr>
                          <m:nor/>
                        </m:rPr>
                        <a:rPr lang="en-US" sz="2400" smtClean="0">
                          <a:solidFill>
                            <a:schemeClr val="tx1"/>
                          </a:solidFill>
                          <a:latin typeface="Times New Roman" panose="02020603050405020304" pitchFamily="18" charset="0"/>
                          <a:ea typeface="Times New Roman" panose="02020603050405020304" pitchFamily="18" charset="0"/>
                        </a:rPr>
                        <m:t>)</m:t>
                      </m:r>
                    </m:oMath>
                  </m:oMathPara>
                </a14:m>
                <a:endParaRPr lang="en-US" sz="2400" dirty="0">
                  <a:solidFill>
                    <a:schemeClr val="tx1"/>
                  </a:solidFill>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3922717" y="5208330"/>
                <a:ext cx="3813315" cy="461665"/>
              </a:xfrm>
              <a:prstGeom prst="rect">
                <a:avLst/>
              </a:prstGeom>
              <a:blipFill>
                <a:blip r:embed="rId2"/>
                <a:stretch>
                  <a:fillRect l="-160" r="-1118" b="-1973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1904999"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US" sz="2400" smtClean="0">
                          <a:solidFill>
                            <a:schemeClr val="tx1"/>
                          </a:solidFill>
                          <a:latin typeface="Times New Roman" panose="02020603050405020304" pitchFamily="18" charset="0"/>
                          <a:ea typeface="Times New Roman" panose="02020603050405020304" pitchFamily="18" charset="0"/>
                        </a:rPr>
                        <m:t>PE</m:t>
                      </m:r>
                      <m:r>
                        <m:rPr>
                          <m:nor/>
                        </m:rPr>
                        <a:rPr lang="en-US" sz="2400" smtClean="0">
                          <a:solidFill>
                            <a:schemeClr val="tx1"/>
                          </a:solidFill>
                          <a:latin typeface="Times New Roman" panose="02020603050405020304" pitchFamily="18" charset="0"/>
                          <a:ea typeface="Times New Roman" panose="02020603050405020304" pitchFamily="18" charset="0"/>
                        </a:rPr>
                        <m:t> = </m:t>
                      </m:r>
                      <m:r>
                        <m:rPr>
                          <m:nor/>
                        </m:rPr>
                        <a:rPr lang="en-US" sz="2400" smtClean="0">
                          <a:solidFill>
                            <a:schemeClr val="tx1"/>
                          </a:solidFill>
                          <a:latin typeface="Times New Roman" panose="02020603050405020304" pitchFamily="18" charset="0"/>
                          <a:ea typeface="Times New Roman" panose="02020603050405020304" pitchFamily="18" charset="0"/>
                        </a:rPr>
                        <m:t>mgh</m:t>
                      </m:r>
                    </m:oMath>
                  </m:oMathPara>
                </a14:m>
                <a:endParaRPr lang="en-US" sz="2400" dirty="0">
                  <a:solidFill>
                    <a:schemeClr val="tx1"/>
                  </a:solidFill>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1904999" cy="461665"/>
              </a:xfrm>
              <a:prstGeom prst="rect">
                <a:avLst/>
              </a:prstGeom>
              <a:blipFill>
                <a:blip r:embed="rId3"/>
                <a:stretch>
                  <a:fillRect b="-19737"/>
                </a:stretch>
              </a:blipFill>
            </p:spPr>
            <p:txBody>
              <a:bodyPr/>
              <a:lstStyle/>
              <a:p>
                <a:r>
                  <a:rPr lang="en-US">
                    <a:noFill/>
                  </a:rPr>
                  <a:t> </a:t>
                </a:r>
              </a:p>
            </p:txBody>
          </p:sp>
        </mc:Fallback>
      </mc:AlternateContent>
      <p:sp>
        <p:nvSpPr>
          <p:cNvPr id="12" name="TextBox 11">
            <a:extLst>
              <a:ext uri="{FF2B5EF4-FFF2-40B4-BE49-F238E27FC236}">
                <a16:creationId xmlns:a16="http://schemas.microsoft.com/office/drawing/2014/main" id="{9D165E92-E256-48C5-8B2B-438DF9F05220}"/>
              </a:ext>
            </a:extLst>
          </p:cNvPr>
          <p:cNvSpPr txBox="1"/>
          <p:nvPr/>
        </p:nvSpPr>
        <p:spPr>
          <a:xfrm>
            <a:off x="7975903" y="5189271"/>
            <a:ext cx="3813316" cy="461665"/>
          </a:xfrm>
          <a:prstGeom prst="rect">
            <a:avLst/>
          </a:prstGeom>
          <a:noFill/>
        </p:spPr>
        <p:txBody>
          <a:bodyPr wrap="square" rtlCol="0">
            <a:spAutoFit/>
          </a:bodyPr>
          <a:lstStyle/>
          <a:p>
            <a:r>
              <a:rPr lang="en-US" sz="2400" dirty="0">
                <a:latin typeface="Times New Roman" panose="02020603050405020304" pitchFamily="18" charset="0"/>
                <a:ea typeface="Times New Roman" panose="02020603050405020304" pitchFamily="18" charset="0"/>
              </a:rPr>
              <a:t>PE = 320,460J</a:t>
            </a:r>
            <a:endParaRPr lang="en-US" sz="2400" dirty="0"/>
          </a:p>
        </p:txBody>
      </p:sp>
      <p:sp>
        <p:nvSpPr>
          <p:cNvPr id="13" name="TextBox 12">
            <a:extLst>
              <a:ext uri="{FF2B5EF4-FFF2-40B4-BE49-F238E27FC236}">
                <a16:creationId xmlns:a16="http://schemas.microsoft.com/office/drawing/2014/main" id="{4000FAA5-16C7-46E3-A32B-A3F543437E45}"/>
              </a:ext>
            </a:extLst>
          </p:cNvPr>
          <p:cNvSpPr txBox="1"/>
          <p:nvPr/>
        </p:nvSpPr>
        <p:spPr>
          <a:xfrm>
            <a:off x="780998" y="5862937"/>
            <a:ext cx="1199096" cy="461665"/>
          </a:xfrm>
          <a:prstGeom prst="rect">
            <a:avLst/>
          </a:prstGeom>
          <a:noFill/>
        </p:spPr>
        <p:txBody>
          <a:bodyPr wrap="square" rtlCol="0">
            <a:spAutoFit/>
          </a:bodyPr>
          <a:lstStyle/>
          <a:p>
            <a:r>
              <a:rPr lang="en-US" sz="2400" dirty="0"/>
              <a:t>436m</a:t>
            </a:r>
          </a:p>
        </p:txBody>
      </p:sp>
    </p:spTree>
    <p:extLst>
      <p:ext uri="{BB962C8B-B14F-4D97-AF65-F5344CB8AC3E}">
        <p14:creationId xmlns:p14="http://schemas.microsoft.com/office/powerpoint/2010/main" val="2025350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300</TotalTime>
  <Words>549</Words>
  <Application>Microsoft Office PowerPoint</Application>
  <PresentationFormat>Widescreen</PresentationFormat>
  <Paragraphs>132</Paragraphs>
  <Slides>11</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Arial</vt:lpstr>
      <vt:lpstr>Calibri</vt:lpstr>
      <vt:lpstr>Calibri Light</vt:lpstr>
      <vt:lpstr>Cambria Math</vt:lpstr>
      <vt:lpstr>Comic Sans MS</vt:lpstr>
      <vt:lpstr>Times New Roman</vt:lpstr>
      <vt:lpstr>Wingdings</vt:lpstr>
      <vt:lpstr>Office Theme</vt:lpstr>
      <vt:lpstr>Default Design</vt:lpstr>
      <vt:lpstr>Rearranging Potential Energy Equation</vt:lpstr>
      <vt:lpstr>Learning Objectives</vt:lpstr>
      <vt:lpstr>Gravitational Potential Energy (GPE)</vt:lpstr>
      <vt:lpstr>Formula Representation</vt:lpstr>
      <vt:lpstr>Solve for Mass (m)</vt:lpstr>
      <vt:lpstr>Solve for Height (h)</vt:lpstr>
      <vt:lpstr>Potential Energy Related Equations</vt:lpstr>
      <vt:lpstr>Calculation Example #1</vt:lpstr>
      <vt:lpstr>Calculation Example #2</vt:lpstr>
      <vt:lpstr>Calculation Example #3</vt:lpstr>
      <vt:lpstr>Calculation Example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Rearranging Kinetic Energy Equation</dc:title>
  <dc:creator>Berger, Jerry</dc:creator>
  <cp:lastModifiedBy>Berger, Jerry</cp:lastModifiedBy>
  <cp:revision>49</cp:revision>
  <dcterms:created xsi:type="dcterms:W3CDTF">2021-09-23T18:00:58Z</dcterms:created>
  <dcterms:modified xsi:type="dcterms:W3CDTF">2021-10-06T11:14:22Z</dcterms:modified>
</cp:coreProperties>
</file>